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1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notesMasterIdLst>
    <p:notesMasterId r:id="rId48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8" r:id="rId45"/>
    <p:sldId id="299" r:id="rId46"/>
    <p:sldId id="297" r:id="rId47"/>
  </p:sldIdLst>
  <p:sldSz cx="9144000" cy="5143500" type="screen16x9"/>
  <p:notesSz cx="6700838" cy="98329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theme" Target="theme/them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view3D>
      <c:rotX val="30"/>
      <c:rotY val="107"/>
      <c:rAngAx val="0"/>
    </c:view3D>
    <c:floor>
      <c:thickness val="0"/>
      <c:spPr>
        <a:solidFill>
          <a:srgbClr val="D9D9D9"/>
        </a:solidFill>
        <a:ln w="0">
          <a:noFill/>
        </a:ln>
      </c:spPr>
    </c:floor>
    <c:sideWall>
      <c:thickness val="0"/>
      <c:spPr>
        <a:solidFill>
          <a:srgbClr val="D9D9D9"/>
        </a:solidFill>
        <a:ln w="0">
          <a:noFill/>
        </a:ln>
      </c:spPr>
    </c:sideWall>
    <c:backWall>
      <c:thickness val="0"/>
      <c:spPr>
        <a:solidFill>
          <a:srgbClr val="D9D9D9"/>
        </a:solidFill>
        <a:ln w="0">
          <a:noFill/>
        </a:ln>
      </c:spPr>
    </c:backWall>
    <c:plotArea>
      <c:layout>
        <c:manualLayout>
          <c:layoutTarget val="inner"/>
          <c:xMode val="edge"/>
          <c:yMode val="edge"/>
          <c:x val="0.15316418780985699"/>
          <c:y val="8.0579781353642105E-2"/>
          <c:w val="0.44846894138232701"/>
          <c:h val="0.39184375383859499"/>
        </c:manualLayout>
      </c:layout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4F81BD"/>
            </a:solidFill>
            <a:ln w="0">
              <a:noFill/>
            </a:ln>
          </c:spPr>
          <c:dPt>
            <c:idx val="0"/>
            <c:bubble3D val="0"/>
            <c:spPr>
              <a:solidFill>
                <a:srgbClr val="0070C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9563-401B-9157-FF102FC588DC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9563-401B-9157-FF102FC588DC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9563-401B-9157-FF102FC588DC}"/>
              </c:ext>
            </c:extLst>
          </c:dPt>
          <c:dPt>
            <c:idx val="3"/>
            <c:bubble3D val="0"/>
            <c:spPr>
              <a:solidFill>
                <a:srgbClr val="46C24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9563-401B-9157-FF102FC588DC}"/>
              </c:ext>
            </c:extLst>
          </c:dPt>
          <c:dPt>
            <c:idx val="4"/>
            <c:bubble3D val="0"/>
            <c:explosion val="2"/>
            <c:spPr>
              <a:solidFill>
                <a:srgbClr val="92D05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9-9563-401B-9157-FF102FC588DC}"/>
              </c:ext>
            </c:extLst>
          </c:dPt>
          <c:dLbls>
            <c:dLbl>
              <c:idx val="0"/>
              <c:numFmt formatCode="0.0%" sourceLinked="0"/>
              <c:spPr/>
              <c:txPr>
                <a:bodyPr wrap="square"/>
                <a:lstStyle/>
                <a:p>
                  <a:pPr>
                    <a:defRPr sz="7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563-401B-9157-FF102FC588DC}"/>
                </c:ext>
              </c:extLst>
            </c:dLbl>
            <c:dLbl>
              <c:idx val="1"/>
              <c:numFmt formatCode="0.0%" sourceLinked="0"/>
              <c:spPr/>
              <c:txPr>
                <a:bodyPr wrap="square"/>
                <a:lstStyle/>
                <a:p>
                  <a:pPr>
                    <a:defRPr sz="7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563-401B-9157-FF102FC588DC}"/>
                </c:ext>
              </c:extLst>
            </c:dLbl>
            <c:dLbl>
              <c:idx val="2"/>
              <c:numFmt formatCode="0.0%" sourceLinked="0"/>
              <c:spPr/>
              <c:txPr>
                <a:bodyPr wrap="square"/>
                <a:lstStyle/>
                <a:p>
                  <a:pPr>
                    <a:defRPr sz="7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563-401B-9157-FF102FC588DC}"/>
                </c:ext>
              </c:extLst>
            </c:dLbl>
            <c:dLbl>
              <c:idx val="3"/>
              <c:numFmt formatCode="0.0%" sourceLinked="0"/>
              <c:spPr/>
              <c:txPr>
                <a:bodyPr wrap="square"/>
                <a:lstStyle/>
                <a:p>
                  <a:pPr>
                    <a:defRPr sz="7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563-401B-9157-FF102FC588DC}"/>
                </c:ext>
              </c:extLst>
            </c:dLbl>
            <c:dLbl>
              <c:idx val="4"/>
              <c:numFmt formatCode="0.0%" sourceLinked="0"/>
              <c:spPr/>
              <c:txPr>
                <a:bodyPr wrap="square"/>
                <a:lstStyle/>
                <a:p>
                  <a:pPr>
                    <a:defRPr sz="7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563-401B-9157-FF102FC588DC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700" b="1" strike="noStrike" spc="-1">
                    <a:solidFill>
                      <a:srgbClr val="000000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5"/>
                <c:pt idx="0">
                  <c:v>земли с/х назначения</c:v>
                </c:pt>
                <c:pt idx="1">
                  <c:v>промышленные земли</c:v>
                </c:pt>
                <c:pt idx="2">
                  <c:v>земли населенных пунктов</c:v>
                </c:pt>
                <c:pt idx="3">
                  <c:v>земли лесного фонда</c:v>
                </c:pt>
                <c:pt idx="4">
                  <c:v>земли особо охраняемых территорий и объектов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5"/>
                <c:pt idx="0">
                  <c:v>0.78800000000000003</c:v>
                </c:pt>
                <c:pt idx="1">
                  <c:v>8.4000000000000005E-2</c:v>
                </c:pt>
                <c:pt idx="2">
                  <c:v>7.5999999999999998E-2</c:v>
                </c:pt>
                <c:pt idx="3">
                  <c:v>4.8000000000000001E-2</c:v>
                </c:pt>
                <c:pt idx="4">
                  <c:v>4.0000000000000001E-3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563-401B-9157-FF102FC588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.11065757961940299"/>
          <c:y val="0.48444218492498697"/>
          <c:w val="0.74515440106462705"/>
          <c:h val="0.229136313851802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800" b="0" strike="noStrike" spc="-1">
              <a:solidFill>
                <a:srgbClr val="808080"/>
              </a:solidFill>
              <a:latin typeface="Calibri"/>
            </a:defRPr>
          </a:pPr>
          <a:endParaRPr lang="ru-RU"/>
        </a:p>
      </c:txPr>
    </c:legend>
    <c:plotVisOnly val="1"/>
    <c:dispBlanksAs val="zero"/>
    <c:showDLblsOverMax val="1"/>
  </c:chart>
  <c:spPr>
    <a:noFill/>
    <a:ln w="0">
      <a:noFill/>
    </a:ln>
  </c:spPr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76321"/>
            </a:solidFill>
            <a:ln w="0">
              <a:noFill/>
            </a:ln>
          </c:spPr>
          <c:invertIfNegative val="0"/>
          <c:dLbls>
            <c:numFmt formatCode="0.0" sourceLinked="0"/>
            <c:spPr>
              <a:solidFill>
                <a:srgbClr val="FFFFFF"/>
              </a:solidFill>
            </c:spPr>
            <c:txPr>
              <a:bodyPr wrap="square"/>
              <a:lstStyle/>
              <a:p>
                <a:pPr>
                  <a:defRPr sz="700" b="0" strike="noStrike" spc="-1">
                    <a:solidFill>
                      <a:srgbClr val="000000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12.513999999999999</c:v>
                </c:pt>
                <c:pt idx="1">
                  <c:v>15.44</c:v>
                </c:pt>
                <c:pt idx="2">
                  <c:v>5.09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63-4DFD-A635-F7348DA154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overlap val="62"/>
        <c:axId val="44002929"/>
        <c:axId val="77116688"/>
      </c:barChart>
      <c:catAx>
        <c:axId val="44002929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high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sz="700" b="0" strike="noStrike" spc="-1">
                <a:solidFill>
                  <a:srgbClr val="000000"/>
                </a:solidFill>
                <a:latin typeface="Calibri"/>
              </a:defRPr>
            </a:pPr>
            <a:endParaRPr lang="ru-RU"/>
          </a:p>
        </c:txPr>
        <c:crossAx val="77116688"/>
        <c:crosses val="autoZero"/>
        <c:auto val="1"/>
        <c:lblAlgn val="ctr"/>
        <c:lblOffset val="100"/>
        <c:noMultiLvlLbl val="0"/>
      </c:catAx>
      <c:valAx>
        <c:axId val="771166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4002929"/>
        <c:crosses val="autoZero"/>
        <c:crossBetween val="between"/>
      </c:valAx>
      <c:spPr>
        <a:noFill/>
        <a:ln w="0">
          <a:noFill/>
        </a:ln>
      </c:spPr>
    </c:plotArea>
    <c:plotVisOnly val="1"/>
    <c:dispBlanksAs val="gap"/>
    <c:showDLblsOverMax val="1"/>
  </c:chart>
  <c:spPr>
    <a:noFill/>
    <a:ln w="0">
      <a:noFill/>
    </a:ln>
  </c:spPr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rgbClr val="0070C0"/>
            </a:solidFill>
            <a:ln w="0">
              <a:noFill/>
            </a:ln>
          </c:spPr>
          <c:invertIfNegative val="0"/>
          <c:dLbls>
            <c:numFmt formatCode="General" sourceLinked="0"/>
            <c:spPr>
              <a:solidFill>
                <a:srgbClr val="FFFFFF"/>
              </a:solidFill>
            </c:spPr>
            <c:txPr>
              <a:bodyPr wrap="square"/>
              <a:lstStyle/>
              <a:p>
                <a:pPr>
                  <a:defRPr sz="600" b="1" strike="noStrike" spc="-1">
                    <a:solidFill>
                      <a:srgbClr val="000000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7968</c:v>
                </c:pt>
                <c:pt idx="1">
                  <c:v>7933</c:v>
                </c:pt>
                <c:pt idx="2">
                  <c:v>8156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C-4F40-A276-AE7E46749B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5608021"/>
        <c:axId val="83027347"/>
      </c:barChart>
      <c:catAx>
        <c:axId val="65608021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high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sz="600" b="0" strike="noStrike" spc="-1">
                <a:solidFill>
                  <a:srgbClr val="808080"/>
                </a:solidFill>
                <a:latin typeface="Calibri"/>
              </a:defRPr>
            </a:pPr>
            <a:endParaRPr lang="ru-RU"/>
          </a:p>
        </c:txPr>
        <c:crossAx val="83027347"/>
        <c:crosses val="autoZero"/>
        <c:auto val="1"/>
        <c:lblAlgn val="ctr"/>
        <c:lblOffset val="100"/>
        <c:noMultiLvlLbl val="0"/>
      </c:catAx>
      <c:valAx>
        <c:axId val="83027347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5608021"/>
        <c:crosses val="autoZero"/>
        <c:crossBetween val="between"/>
      </c:valAx>
      <c:spPr>
        <a:noFill/>
        <a:ln w="0">
          <a:noFill/>
        </a:ln>
      </c:spPr>
    </c:plotArea>
    <c:plotVisOnly val="1"/>
    <c:dispBlanksAs val="gap"/>
    <c:showDLblsOverMax val="1"/>
  </c:chart>
  <c:spPr>
    <a:noFill/>
    <a:ln w="0">
      <a:noFill/>
    </a:ln>
  </c:spPr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0.423754711215239"/>
          <c:y val="8.5125998770743699E-2"/>
          <c:w val="0.36691453600896401"/>
          <c:h val="0.55347264904732596"/>
        </c:manualLayout>
      </c:layout>
      <c:pie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4F81BD"/>
            </a:solidFill>
            <a:ln w="0">
              <a:noFill/>
            </a:ln>
          </c:spPr>
          <c:dPt>
            <c:idx val="0"/>
            <c:bubble3D val="0"/>
            <c:explosion val="18"/>
            <c:spPr>
              <a:solidFill>
                <a:srgbClr val="0070C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F22C-4AA3-8746-C3B8735F723B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F22C-4AA3-8746-C3B8735F723B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F22C-4AA3-8746-C3B8735F723B}"/>
              </c:ext>
            </c:extLst>
          </c:dPt>
          <c:dPt>
            <c:idx val="3"/>
            <c:bubble3D val="0"/>
            <c:spPr>
              <a:solidFill>
                <a:srgbClr val="46C24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F22C-4AA3-8746-C3B8735F723B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9-F22C-4AA3-8746-C3B8735F723B}"/>
              </c:ext>
            </c:extLst>
          </c:dPt>
          <c:dPt>
            <c:idx val="5"/>
            <c:bubble3D val="0"/>
            <c:spPr>
              <a:solidFill>
                <a:srgbClr val="7030A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B-F22C-4AA3-8746-C3B8735F723B}"/>
              </c:ext>
            </c:extLst>
          </c:dPt>
          <c:dPt>
            <c:idx val="6"/>
            <c:bubble3D val="0"/>
            <c:spPr>
              <a:solidFill>
                <a:srgbClr val="00206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D-F22C-4AA3-8746-C3B8735F723B}"/>
              </c:ext>
            </c:extLst>
          </c:dPt>
          <c:dPt>
            <c:idx val="7"/>
            <c:bubble3D val="0"/>
            <c:spPr>
              <a:solidFill>
                <a:srgbClr val="D09493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F-F22C-4AA3-8746-C3B8735F723B}"/>
              </c:ext>
            </c:extLst>
          </c:dPt>
          <c:dPt>
            <c:idx val="8"/>
            <c:bubble3D val="0"/>
            <c:spPr>
              <a:solidFill>
                <a:srgbClr val="B8CD97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11-F22C-4AA3-8746-C3B8735F723B}"/>
              </c:ext>
            </c:extLst>
          </c:dPt>
          <c:dLbls>
            <c:dLbl>
              <c:idx val="0"/>
              <c:numFmt formatCode="0.0%" sourceLinked="0"/>
              <c:spPr/>
              <c:txPr>
                <a:bodyPr wrap="square"/>
                <a:lstStyle/>
                <a:p>
                  <a:pPr>
                    <a:defRPr sz="500" b="1" strike="noStrike" spc="-1">
                      <a:solidFill>
                        <a:srgbClr val="FFFFFF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6="http://schemas.microsoft.com/office/drawing/2014/chart" uri="{C3380CC4-5D6E-409C-BE32-E72D297353CC}">
                  <c16:uniqueId val="{00000001-F22C-4AA3-8746-C3B8735F723B}"/>
                </c:ext>
              </c:extLst>
            </c:dLbl>
            <c:dLbl>
              <c:idx val="1"/>
              <c:numFmt formatCode="0.0%" sourceLinked="0"/>
              <c:spPr/>
              <c:txPr>
                <a:bodyPr wrap="square"/>
                <a:lstStyle/>
                <a:p>
                  <a:pPr>
                    <a:defRPr sz="5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6="http://schemas.microsoft.com/office/drawing/2014/chart" uri="{C3380CC4-5D6E-409C-BE32-E72D297353CC}">
                  <c16:uniqueId val="{00000003-F22C-4AA3-8746-C3B8735F723B}"/>
                </c:ext>
              </c:extLst>
            </c:dLbl>
            <c:dLbl>
              <c:idx val="2"/>
              <c:numFmt formatCode="0.0%" sourceLinked="0"/>
              <c:spPr/>
              <c:txPr>
                <a:bodyPr wrap="square"/>
                <a:lstStyle/>
                <a:p>
                  <a:pPr>
                    <a:defRPr sz="5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6="http://schemas.microsoft.com/office/drawing/2014/chart" uri="{C3380CC4-5D6E-409C-BE32-E72D297353CC}">
                  <c16:uniqueId val="{00000005-F22C-4AA3-8746-C3B8735F723B}"/>
                </c:ext>
              </c:extLst>
            </c:dLbl>
            <c:dLbl>
              <c:idx val="3"/>
              <c:numFmt formatCode="0.0%" sourceLinked="0"/>
              <c:spPr/>
              <c:txPr>
                <a:bodyPr wrap="square"/>
                <a:lstStyle/>
                <a:p>
                  <a:pPr>
                    <a:defRPr sz="5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6="http://schemas.microsoft.com/office/drawing/2014/chart" uri="{C3380CC4-5D6E-409C-BE32-E72D297353CC}">
                  <c16:uniqueId val="{00000007-F22C-4AA3-8746-C3B8735F723B}"/>
                </c:ext>
              </c:extLst>
            </c:dLbl>
            <c:dLbl>
              <c:idx val="4"/>
              <c:numFmt formatCode="0.0%" sourceLinked="0"/>
              <c:spPr/>
              <c:txPr>
                <a:bodyPr wrap="square"/>
                <a:lstStyle/>
                <a:p>
                  <a:pPr>
                    <a:defRPr sz="5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6="http://schemas.microsoft.com/office/drawing/2014/chart" uri="{C3380CC4-5D6E-409C-BE32-E72D297353CC}">
                  <c16:uniqueId val="{00000009-F22C-4AA3-8746-C3B8735F723B}"/>
                </c:ext>
              </c:extLst>
            </c:dLbl>
            <c:dLbl>
              <c:idx val="5"/>
              <c:numFmt formatCode="0.0%" sourceLinked="0"/>
              <c:spPr/>
              <c:txPr>
                <a:bodyPr wrap="square"/>
                <a:lstStyle/>
                <a:p>
                  <a:pPr>
                    <a:defRPr sz="5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6="http://schemas.microsoft.com/office/drawing/2014/chart" uri="{C3380CC4-5D6E-409C-BE32-E72D297353CC}">
                  <c16:uniqueId val="{0000000B-F22C-4AA3-8746-C3B8735F723B}"/>
                </c:ext>
              </c:extLst>
            </c:dLbl>
            <c:dLbl>
              <c:idx val="6"/>
              <c:numFmt formatCode="0.0%" sourceLinked="0"/>
              <c:spPr/>
              <c:txPr>
                <a:bodyPr wrap="square"/>
                <a:lstStyle/>
                <a:p>
                  <a:pPr>
                    <a:defRPr sz="5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6="http://schemas.microsoft.com/office/drawing/2014/chart" uri="{C3380CC4-5D6E-409C-BE32-E72D297353CC}">
                  <c16:uniqueId val="{0000000D-F22C-4AA3-8746-C3B8735F723B}"/>
                </c:ext>
              </c:extLst>
            </c:dLbl>
            <c:dLbl>
              <c:idx val="7"/>
              <c:numFmt formatCode="0.0%" sourceLinked="0"/>
              <c:spPr/>
              <c:txPr>
                <a:bodyPr wrap="square"/>
                <a:lstStyle/>
                <a:p>
                  <a:pPr>
                    <a:defRPr sz="5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6="http://schemas.microsoft.com/office/drawing/2014/chart" uri="{C3380CC4-5D6E-409C-BE32-E72D297353CC}">
                  <c16:uniqueId val="{0000000F-F22C-4AA3-8746-C3B8735F723B}"/>
                </c:ext>
              </c:extLst>
            </c:dLbl>
            <c:dLbl>
              <c:idx val="8"/>
              <c:numFmt formatCode="0.0%" sourceLinked="0"/>
              <c:spPr/>
              <c:txPr>
                <a:bodyPr wrap="square"/>
                <a:lstStyle/>
                <a:p>
                  <a:pPr>
                    <a:defRPr sz="5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6="http://schemas.microsoft.com/office/drawing/2014/chart" uri="{C3380CC4-5D6E-409C-BE32-E72D297353CC}">
                  <c16:uniqueId val="{00000011-F22C-4AA3-8746-C3B8735F723B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500" b="1" strike="noStrike" spc="-1">
                    <a:solidFill>
                      <a:srgbClr val="000000"/>
                    </a:solidFill>
                    <a:latin typeface="Calibri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9"/>
                <c:pt idx="0">
                  <c:v>Русские</c:v>
                </c:pt>
                <c:pt idx="1">
                  <c:v>Армяне</c:v>
                </c:pt>
                <c:pt idx="2">
                  <c:v>Украинцы</c:v>
                </c:pt>
                <c:pt idx="3">
                  <c:v>Турки</c:v>
                </c:pt>
                <c:pt idx="4">
                  <c:v>Турки-месхетинцы </c:v>
                </c:pt>
                <c:pt idx="5">
                  <c:v>Узбеки </c:v>
                </c:pt>
                <c:pt idx="6">
                  <c:v>Чеченцы  </c:v>
                </c:pt>
                <c:pt idx="7">
                  <c:v>Чуваши</c:v>
                </c:pt>
                <c:pt idx="8">
                  <c:v>Прочие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9"/>
                <c:pt idx="0">
                  <c:v>0.97799999999999998</c:v>
                </c:pt>
                <c:pt idx="1">
                  <c:v>5.0000000000000001E-3</c:v>
                </c:pt>
                <c:pt idx="2">
                  <c:v>2E-3</c:v>
                </c:pt>
                <c:pt idx="3">
                  <c:v>1E-3</c:v>
                </c:pt>
                <c:pt idx="4">
                  <c:v>1E-3</c:v>
                </c:pt>
                <c:pt idx="5">
                  <c:v>1E-3</c:v>
                </c:pt>
                <c:pt idx="6">
                  <c:v>1E-3</c:v>
                </c:pt>
                <c:pt idx="7">
                  <c:v>1E-3</c:v>
                </c:pt>
                <c:pt idx="8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F22C-4AA3-8746-C3B8735F72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64"/>
      </c:pieChart>
      <c:spPr>
        <a:noFill/>
        <a:ln w="0">
          <a:noFill/>
        </a:ln>
      </c:spPr>
    </c:plotArea>
    <c:legend>
      <c:legendPos val="l"/>
      <c:layout>
        <c:manualLayout>
          <c:xMode val="edge"/>
          <c:yMode val="edge"/>
          <c:x val="8.6636221889571305E-2"/>
          <c:y val="2.8414999881721002E-2"/>
          <c:w val="0.33858004982250101"/>
          <c:h val="0.50868299384335802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700" b="0" strike="noStrike" spc="-1">
              <a:solidFill>
                <a:srgbClr val="808080"/>
              </a:solidFill>
              <a:latin typeface="Calibri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0">
      <a:noFill/>
    </a:ln>
  </c:spPr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9933"/>
            </a:solidFill>
            <a:ln w="0">
              <a:noFill/>
            </a:ln>
          </c:spPr>
          <c:invertIfNegative val="0"/>
          <c:dLbls>
            <c:numFmt formatCode="0.0" sourceLinked="0"/>
            <c:spPr>
              <a:solidFill>
                <a:srgbClr val="FFFFFF"/>
              </a:solidFill>
            </c:spPr>
            <c:txPr>
              <a:bodyPr wrap="square"/>
              <a:lstStyle/>
              <a:p>
                <a:pPr>
                  <a:defRPr sz="600" b="1" strike="noStrike" spc="-1">
                    <a:solidFill>
                      <a:srgbClr val="000000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24.234999999999999</c:v>
                </c:pt>
                <c:pt idx="1">
                  <c:v>24.088000000000001</c:v>
                </c:pt>
                <c:pt idx="2">
                  <c:v>23.91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1B-4B24-9D1E-9B380354F6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overlap val="62"/>
        <c:axId val="89303151"/>
        <c:axId val="58336530"/>
      </c:barChart>
      <c:catAx>
        <c:axId val="89303151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high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sz="600" b="0" strike="noStrike" spc="-1">
                <a:solidFill>
                  <a:srgbClr val="808080"/>
                </a:solidFill>
                <a:latin typeface="Calibri"/>
              </a:defRPr>
            </a:pPr>
            <a:endParaRPr lang="ru-RU"/>
          </a:p>
        </c:txPr>
        <c:crossAx val="58336530"/>
        <c:crosses val="autoZero"/>
        <c:auto val="1"/>
        <c:lblAlgn val="ctr"/>
        <c:lblOffset val="100"/>
        <c:noMultiLvlLbl val="0"/>
      </c:catAx>
      <c:valAx>
        <c:axId val="5833653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9303151"/>
        <c:crosses val="autoZero"/>
        <c:crossBetween val="between"/>
      </c:valAx>
      <c:spPr>
        <a:noFill/>
        <a:ln w="0">
          <a:noFill/>
        </a:ln>
      </c:spPr>
    </c:plotArea>
    <c:plotVisOnly val="1"/>
    <c:dispBlanksAs val="gap"/>
    <c:showDLblsOverMax val="1"/>
  </c:chart>
  <c:spPr>
    <a:noFill/>
    <a:ln w="0">
      <a:noFill/>
    </a:ln>
  </c:spPr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000"/>
            </a:solidFill>
            <a:ln w="0">
              <a:noFill/>
            </a:ln>
          </c:spPr>
          <c:invertIfNegative val="0"/>
          <c:dLbls>
            <c:numFmt formatCode="General" sourceLinked="0"/>
            <c:spPr>
              <a:solidFill>
                <a:srgbClr val="FFFFFF"/>
              </a:solidFill>
            </c:spPr>
            <c:txPr>
              <a:bodyPr wrap="square"/>
              <a:lstStyle/>
              <a:p>
                <a:pPr>
                  <a:defRPr sz="600" b="1" strike="noStrike" spc="-1">
                    <a:solidFill>
                      <a:srgbClr val="000000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2.1</c:v>
                </c:pt>
                <c:pt idx="1">
                  <c:v>1.4</c:v>
                </c:pt>
                <c:pt idx="2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99-420B-865C-FB68C7A6CD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overlap val="62"/>
        <c:axId val="68683288"/>
        <c:axId val="54356692"/>
      </c:barChart>
      <c:catAx>
        <c:axId val="686832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high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sz="600" b="0" strike="noStrike" spc="-1">
                <a:solidFill>
                  <a:srgbClr val="808080"/>
                </a:solidFill>
                <a:latin typeface="Calibri"/>
              </a:defRPr>
            </a:pPr>
            <a:endParaRPr lang="ru-RU"/>
          </a:p>
        </c:txPr>
        <c:crossAx val="54356692"/>
        <c:crosses val="autoZero"/>
        <c:auto val="1"/>
        <c:lblAlgn val="ctr"/>
        <c:lblOffset val="100"/>
        <c:noMultiLvlLbl val="0"/>
      </c:catAx>
      <c:valAx>
        <c:axId val="543566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8683288"/>
        <c:crosses val="autoZero"/>
        <c:crossBetween val="between"/>
      </c:valAx>
      <c:spPr>
        <a:noFill/>
        <a:ln w="0">
          <a:noFill/>
        </a:ln>
      </c:spPr>
    </c:plotArea>
    <c:plotVisOnly val="1"/>
    <c:dispBlanksAs val="gap"/>
    <c:showDLblsOverMax val="1"/>
  </c:chart>
  <c:spPr>
    <a:noFill/>
    <a:ln w="0">
      <a:noFill/>
    </a:ln>
  </c:spPr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7710501419110702E-2"/>
          <c:y val="0.27259966311061201"/>
          <c:w val="0.87957832139478298"/>
          <c:h val="0.694272880404267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76321"/>
            </a:solidFill>
            <a:ln w="0">
              <a:noFill/>
            </a:ln>
          </c:spPr>
          <c:invertIfNegative val="0"/>
          <c:dLbls>
            <c:numFmt formatCode="General" sourceLinked="0"/>
            <c:spPr>
              <a:solidFill>
                <a:srgbClr val="FFFFFF"/>
              </a:solidFill>
            </c:spPr>
            <c:txPr>
              <a:bodyPr wrap="square"/>
              <a:lstStyle/>
              <a:p>
                <a:pPr>
                  <a:defRPr sz="600" b="1" strike="noStrike" spc="-1">
                    <a:solidFill>
                      <a:srgbClr val="000000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510</c:v>
                </c:pt>
                <c:pt idx="1">
                  <c:v>334</c:v>
                </c:pt>
                <c:pt idx="2">
                  <c:v>204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10-4F3A-9AE3-9102BC66C1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overlap val="62"/>
        <c:axId val="90829633"/>
        <c:axId val="88120227"/>
      </c:barChart>
      <c:catAx>
        <c:axId val="90829633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high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sz="600" b="0" strike="noStrike" spc="-1">
                <a:solidFill>
                  <a:srgbClr val="808080"/>
                </a:solidFill>
                <a:latin typeface="Calibri"/>
              </a:defRPr>
            </a:pPr>
            <a:endParaRPr lang="ru-RU"/>
          </a:p>
        </c:txPr>
        <c:crossAx val="88120227"/>
        <c:crosses val="autoZero"/>
        <c:auto val="1"/>
        <c:lblAlgn val="ctr"/>
        <c:lblOffset val="100"/>
        <c:noMultiLvlLbl val="0"/>
      </c:catAx>
      <c:valAx>
        <c:axId val="88120227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0829633"/>
        <c:crosses val="autoZero"/>
        <c:crossBetween val="between"/>
      </c:valAx>
      <c:spPr>
        <a:noFill/>
        <a:ln w="0">
          <a:noFill/>
        </a:ln>
      </c:spPr>
    </c:plotArea>
    <c:plotVisOnly val="1"/>
    <c:dispBlanksAs val="gap"/>
    <c:showDLblsOverMax val="1"/>
  </c:chart>
  <c:spPr>
    <a:noFill/>
    <a:ln w="0">
      <a:noFill/>
    </a:ln>
  </c:spPr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6.2995469988675001E-2"/>
          <c:y val="0.31550136849962701"/>
          <c:w val="0.88434314835787098"/>
          <c:h val="0.584971385916895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9933"/>
            </a:solidFill>
            <a:ln w="0">
              <a:noFill/>
            </a:ln>
          </c:spPr>
          <c:invertIfNegative val="0"/>
          <c:dLbls>
            <c:numFmt formatCode="0.0" sourceLinked="0"/>
            <c:spPr>
              <a:solidFill>
                <a:srgbClr val="FFFFFF"/>
              </a:solidFill>
            </c:spPr>
            <c:txPr>
              <a:bodyPr wrap="square"/>
              <a:lstStyle/>
              <a:p>
                <a:pPr>
                  <a:defRPr sz="600" b="1" strike="noStrike" spc="-1">
                    <a:solidFill>
                      <a:srgbClr val="000000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18.395</c:v>
                </c:pt>
                <c:pt idx="1">
                  <c:v>20.125</c:v>
                </c:pt>
                <c:pt idx="2">
                  <c:v>21.228000000000002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36-431F-AD80-9D2BCF5F57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overlap val="62"/>
        <c:axId val="81034983"/>
        <c:axId val="9516047"/>
      </c:barChart>
      <c:catAx>
        <c:axId val="81034983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high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sz="600" b="0" strike="noStrike" spc="-1">
                <a:solidFill>
                  <a:srgbClr val="808080"/>
                </a:solidFill>
                <a:latin typeface="Calibri"/>
              </a:defRPr>
            </a:pPr>
            <a:endParaRPr lang="ru-RU"/>
          </a:p>
        </c:txPr>
        <c:crossAx val="9516047"/>
        <c:crosses val="autoZero"/>
        <c:auto val="1"/>
        <c:lblAlgn val="ctr"/>
        <c:lblOffset val="100"/>
        <c:noMultiLvlLbl val="0"/>
      </c:catAx>
      <c:valAx>
        <c:axId val="9516047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1034983"/>
        <c:crosses val="autoZero"/>
        <c:crossBetween val="between"/>
      </c:valAx>
      <c:spPr>
        <a:noFill/>
        <a:ln w="0">
          <a:noFill/>
        </a:ln>
      </c:spPr>
    </c:plotArea>
    <c:plotVisOnly val="1"/>
    <c:dispBlanksAs val="gap"/>
    <c:showDLblsOverMax val="1"/>
  </c:chart>
  <c:spPr>
    <a:noFill/>
    <a:ln w="0">
      <a:noFill/>
    </a:ln>
  </c:spPr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76979687959965E-2"/>
          <c:y val="0.20532646048110001"/>
          <c:w val="0.88960847806888399"/>
          <c:h val="0.673253150057274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000"/>
            </a:solidFill>
            <a:ln w="0">
              <a:noFill/>
            </a:ln>
          </c:spPr>
          <c:invertIfNegative val="0"/>
          <c:dLbls>
            <c:numFmt formatCode="0.0" sourceLinked="0"/>
            <c:spPr>
              <a:solidFill>
                <a:srgbClr val="FFFFFF"/>
              </a:solidFill>
            </c:spPr>
            <c:txPr>
              <a:bodyPr wrap="square"/>
              <a:lstStyle/>
              <a:p>
                <a:pPr>
                  <a:defRPr sz="600" b="1" strike="noStrike" spc="-1">
                    <a:solidFill>
                      <a:srgbClr val="000000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32.47</c:v>
                </c:pt>
                <c:pt idx="1">
                  <c:v>34.494999999999997</c:v>
                </c:pt>
                <c:pt idx="2">
                  <c:v>38.878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31-4418-9377-534C78A048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"/>
        <c:overlap val="62"/>
        <c:axId val="75167007"/>
        <c:axId val="98841056"/>
      </c:barChart>
      <c:catAx>
        <c:axId val="75167007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high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sz="600" b="0" strike="noStrike" spc="-1">
                <a:solidFill>
                  <a:srgbClr val="808080"/>
                </a:solidFill>
                <a:latin typeface="Calibri"/>
              </a:defRPr>
            </a:pPr>
            <a:endParaRPr lang="ru-RU"/>
          </a:p>
        </c:txPr>
        <c:crossAx val="98841056"/>
        <c:crosses val="autoZero"/>
        <c:auto val="1"/>
        <c:lblAlgn val="ctr"/>
        <c:lblOffset val="100"/>
        <c:noMultiLvlLbl val="0"/>
      </c:catAx>
      <c:valAx>
        <c:axId val="988410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5167007"/>
        <c:crosses val="autoZero"/>
        <c:crossBetween val="between"/>
      </c:valAx>
      <c:spPr>
        <a:noFill/>
        <a:ln w="0">
          <a:noFill/>
        </a:ln>
      </c:spPr>
    </c:plotArea>
    <c:plotVisOnly val="1"/>
    <c:dispBlanksAs val="gap"/>
    <c:showDLblsOverMax val="1"/>
  </c:chart>
  <c:spPr>
    <a:noFill/>
    <a:ln w="0">
      <a:noFill/>
    </a:ln>
  </c:spPr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view3D>
      <c:rotX val="30"/>
      <c:rotY val="83"/>
      <c:rAngAx val="0"/>
    </c:view3D>
    <c:floor>
      <c:thickness val="0"/>
      <c:spPr>
        <a:solidFill>
          <a:srgbClr val="D9D9D9"/>
        </a:solidFill>
        <a:ln w="0">
          <a:noFill/>
        </a:ln>
      </c:spPr>
    </c:floor>
    <c:sideWall>
      <c:thickness val="0"/>
      <c:spPr>
        <a:solidFill>
          <a:srgbClr val="D9D9D9"/>
        </a:solidFill>
        <a:ln w="0">
          <a:noFill/>
        </a:ln>
      </c:spPr>
    </c:sideWall>
    <c:backWall>
      <c:thickness val="0"/>
      <c:spPr>
        <a:solidFill>
          <a:srgbClr val="D9D9D9"/>
        </a:solidFill>
        <a:ln w="0">
          <a:noFill/>
        </a:ln>
      </c:spPr>
    </c:backWall>
    <c:plotArea>
      <c:layout>
        <c:manualLayout>
          <c:layoutTarget val="inner"/>
          <c:xMode val="edge"/>
          <c:yMode val="edge"/>
          <c:x val="0.17539142811956299"/>
          <c:y val="9.8232728941932496E-2"/>
          <c:w val="0.68306183773525198"/>
          <c:h val="0.59605232958457699"/>
        </c:manualLayout>
      </c:layout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4F81BD"/>
            </a:solidFill>
            <a:ln w="0">
              <a:noFill/>
            </a:ln>
          </c:spPr>
          <c:explosion val="3"/>
          <c:dPt>
            <c:idx val="0"/>
            <c:bubble3D val="0"/>
            <c:spPr>
              <a:solidFill>
                <a:srgbClr val="0070C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7650-4053-9491-7EFC28CB9308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7650-4053-9491-7EFC28CB9308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7650-4053-9491-7EFC28CB9308}"/>
              </c:ext>
            </c:extLst>
          </c:dPt>
          <c:dPt>
            <c:idx val="3"/>
            <c:bubble3D val="0"/>
            <c:spPr>
              <a:solidFill>
                <a:srgbClr val="46C24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7650-4053-9491-7EFC28CB9308}"/>
              </c:ext>
            </c:extLst>
          </c:dPt>
          <c:dPt>
            <c:idx val="4"/>
            <c:bubble3D val="0"/>
            <c:spPr>
              <a:solidFill>
                <a:srgbClr val="4299B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9-7650-4053-9491-7EFC28CB9308}"/>
              </c:ext>
            </c:extLst>
          </c:dPt>
          <c:dPt>
            <c:idx val="5"/>
            <c:bubble3D val="0"/>
            <c:spPr>
              <a:solidFill>
                <a:srgbClr val="DC853E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B-7650-4053-9491-7EFC28CB9308}"/>
              </c:ext>
            </c:extLst>
          </c:dPt>
          <c:dPt>
            <c:idx val="6"/>
            <c:bubble3D val="0"/>
            <c:spPr>
              <a:solidFill>
                <a:srgbClr val="93A9CE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D-7650-4053-9491-7EFC28CB9308}"/>
              </c:ext>
            </c:extLst>
          </c:dPt>
          <c:dLbls>
            <c:dLbl>
              <c:idx val="0"/>
              <c:numFmt formatCode="General" sourceLinked="0"/>
              <c:spPr/>
              <c:txPr>
                <a:bodyPr wrap="square"/>
                <a:lstStyle/>
                <a:p>
                  <a:pPr>
                    <a:defRPr sz="6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650-4053-9491-7EFC28CB9308}"/>
                </c:ext>
              </c:extLst>
            </c:dLbl>
            <c:dLbl>
              <c:idx val="1"/>
              <c:numFmt formatCode="General" sourceLinked="0"/>
              <c:spPr/>
              <c:txPr>
                <a:bodyPr wrap="square"/>
                <a:lstStyle/>
                <a:p>
                  <a:pPr>
                    <a:defRPr sz="6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650-4053-9491-7EFC28CB9308}"/>
                </c:ext>
              </c:extLst>
            </c:dLbl>
            <c:dLbl>
              <c:idx val="2"/>
              <c:numFmt formatCode="General" sourceLinked="0"/>
              <c:spPr/>
              <c:txPr>
                <a:bodyPr wrap="square"/>
                <a:lstStyle/>
                <a:p>
                  <a:pPr>
                    <a:defRPr sz="6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650-4053-9491-7EFC28CB9308}"/>
                </c:ext>
              </c:extLst>
            </c:dLbl>
            <c:dLbl>
              <c:idx val="3"/>
              <c:numFmt formatCode="General" sourceLinked="0"/>
              <c:spPr/>
              <c:txPr>
                <a:bodyPr wrap="square"/>
                <a:lstStyle/>
                <a:p>
                  <a:pPr>
                    <a:defRPr sz="6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650-4053-9491-7EFC28CB9308}"/>
                </c:ext>
              </c:extLst>
            </c:dLbl>
            <c:dLbl>
              <c:idx val="4"/>
              <c:numFmt formatCode="General" sourceLinked="0"/>
              <c:spPr/>
              <c:txPr>
                <a:bodyPr wrap="square"/>
                <a:lstStyle/>
                <a:p>
                  <a:pPr>
                    <a:defRPr sz="6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650-4053-9491-7EFC28CB9308}"/>
                </c:ext>
              </c:extLst>
            </c:dLbl>
            <c:dLbl>
              <c:idx val="5"/>
              <c:numFmt formatCode="General" sourceLinked="0"/>
              <c:spPr/>
              <c:txPr>
                <a:bodyPr wrap="square"/>
                <a:lstStyle/>
                <a:p>
                  <a:pPr>
                    <a:defRPr sz="6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650-4053-9491-7EFC28CB9308}"/>
                </c:ext>
              </c:extLst>
            </c:dLbl>
            <c:dLbl>
              <c:idx val="6"/>
              <c:numFmt formatCode="General" sourceLinked="0"/>
              <c:spPr/>
              <c:txPr>
                <a:bodyPr wrap="square"/>
                <a:lstStyle/>
                <a:p>
                  <a:pPr>
                    <a:defRPr sz="6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650-4053-9491-7EFC28CB9308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600" b="1" strike="noStrike" spc="-1">
                    <a:solidFill>
                      <a:srgbClr val="000000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7"/>
                <c:pt idx="0">
                  <c:v>в сельском хозяйстве</c:v>
                </c:pt>
                <c:pt idx="1">
                  <c:v>в промышленности</c:v>
                </c:pt>
                <c:pt idx="2">
                  <c:v>в торговле</c:v>
                </c:pt>
                <c:pt idx="3">
                  <c:v>в строительстве</c:v>
                </c:pt>
                <c:pt idx="4">
                  <c:v>в общественном питании </c:v>
                </c:pt>
                <c:pt idx="5">
                  <c:v>в образовании</c:v>
                </c:pt>
                <c:pt idx="6">
                  <c:v>в транспорте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7"/>
                <c:pt idx="0">
                  <c:v>174</c:v>
                </c:pt>
                <c:pt idx="1">
                  <c:v>58</c:v>
                </c:pt>
                <c:pt idx="2">
                  <c:v>634</c:v>
                </c:pt>
                <c:pt idx="3">
                  <c:v>65</c:v>
                </c:pt>
                <c:pt idx="4">
                  <c:v>33</c:v>
                </c:pt>
                <c:pt idx="5">
                  <c:v>43</c:v>
                </c:pt>
                <c:pt idx="6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7650-4053-9491-7EFC28CB93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1.48323915045221E-2"/>
          <c:y val="0.71521906789656398"/>
          <c:w val="0.98516760849547802"/>
          <c:h val="0.28478093210343602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700" b="0" strike="noStrike" spc="-1">
              <a:solidFill>
                <a:srgbClr val="808080"/>
              </a:solidFill>
              <a:latin typeface="Calibri"/>
            </a:defRPr>
          </a:pPr>
          <a:endParaRPr lang="ru-RU"/>
        </a:p>
      </c:txPr>
    </c:legend>
    <c:plotVisOnly val="1"/>
    <c:dispBlanksAs val="zero"/>
    <c:showDLblsOverMax val="1"/>
  </c:chart>
  <c:spPr>
    <a:noFill/>
    <a:ln w="0">
      <a:noFill/>
    </a:ln>
  </c:spPr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view3D>
      <c:rotX val="30"/>
      <c:rotY val="87"/>
      <c:rAngAx val="0"/>
    </c:view3D>
    <c:floor>
      <c:thickness val="0"/>
      <c:spPr>
        <a:solidFill>
          <a:srgbClr val="D9D9D9"/>
        </a:solidFill>
        <a:ln w="0">
          <a:noFill/>
        </a:ln>
      </c:spPr>
    </c:floor>
    <c:sideWall>
      <c:thickness val="0"/>
      <c:spPr>
        <a:solidFill>
          <a:srgbClr val="D9D9D9"/>
        </a:solidFill>
        <a:ln w="0">
          <a:noFill/>
        </a:ln>
      </c:spPr>
    </c:sideWall>
    <c:backWall>
      <c:thickness val="0"/>
      <c:spPr>
        <a:solidFill>
          <a:srgbClr val="D9D9D9"/>
        </a:solidFill>
        <a:ln w="0">
          <a:noFill/>
        </a:ln>
      </c:spPr>
    </c:backWall>
    <c:plotArea>
      <c:layout>
        <c:manualLayout>
          <c:layoutTarget val="inner"/>
          <c:xMode val="edge"/>
          <c:yMode val="edge"/>
          <c:x val="0.19133402110943601"/>
          <c:y val="0.15210124164278899"/>
          <c:w val="0.66391556225696402"/>
          <c:h val="0.57617000955109798"/>
        </c:manualLayout>
      </c:layout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4F81BD"/>
            </a:solidFill>
            <a:ln w="0">
              <a:noFill/>
            </a:ln>
          </c:spPr>
          <c:dPt>
            <c:idx val="0"/>
            <c:bubble3D val="0"/>
            <c:spPr>
              <a:solidFill>
                <a:srgbClr val="7D0D45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E59A-4BCC-B045-4FF2F500B04E}"/>
              </c:ext>
            </c:extLst>
          </c:dPt>
          <c:dPt>
            <c:idx val="1"/>
            <c:bubble3D val="0"/>
            <c:spPr>
              <a:solidFill>
                <a:srgbClr val="FF505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E59A-4BCC-B045-4FF2F500B04E}"/>
              </c:ext>
            </c:extLst>
          </c:dPt>
          <c:dPt>
            <c:idx val="2"/>
            <c:bubble3D val="0"/>
            <c:spPr>
              <a:solidFill>
                <a:srgbClr val="C0000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E59A-4BCC-B045-4FF2F500B04E}"/>
              </c:ext>
            </c:extLst>
          </c:dPt>
          <c:dPt>
            <c:idx val="3"/>
            <c:bubble3D val="0"/>
            <c:spPr>
              <a:solidFill>
                <a:srgbClr val="8064A2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E59A-4BCC-B045-4FF2F500B04E}"/>
              </c:ext>
            </c:extLst>
          </c:dPt>
          <c:dPt>
            <c:idx val="4"/>
            <c:bubble3D val="0"/>
            <c:spPr>
              <a:solidFill>
                <a:srgbClr val="4BACC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9-E59A-4BCC-B045-4FF2F500B04E}"/>
              </c:ext>
            </c:extLst>
          </c:dPt>
          <c:dPt>
            <c:idx val="5"/>
            <c:bubble3D val="0"/>
            <c:spPr>
              <a:solidFill>
                <a:srgbClr val="F7964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B-E59A-4BCC-B045-4FF2F500B04E}"/>
              </c:ext>
            </c:extLst>
          </c:dPt>
          <c:dLbls>
            <c:dLbl>
              <c:idx val="0"/>
              <c:numFmt formatCode="General" sourceLinked="0"/>
              <c:spPr/>
              <c:txPr>
                <a:bodyPr wrap="square"/>
                <a:lstStyle/>
                <a:p>
                  <a:pPr>
                    <a:defRPr sz="6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59A-4BCC-B045-4FF2F500B04E}"/>
                </c:ext>
              </c:extLst>
            </c:dLbl>
            <c:dLbl>
              <c:idx val="1"/>
              <c:numFmt formatCode="General" sourceLinked="0"/>
              <c:spPr/>
              <c:txPr>
                <a:bodyPr wrap="square"/>
                <a:lstStyle/>
                <a:p>
                  <a:pPr>
                    <a:defRPr sz="6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59A-4BCC-B045-4FF2F500B04E}"/>
                </c:ext>
              </c:extLst>
            </c:dLbl>
            <c:dLbl>
              <c:idx val="2"/>
              <c:numFmt formatCode="General" sourceLinked="0"/>
              <c:spPr/>
              <c:txPr>
                <a:bodyPr wrap="square"/>
                <a:lstStyle/>
                <a:p>
                  <a:pPr>
                    <a:defRPr sz="6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59A-4BCC-B045-4FF2F500B04E}"/>
                </c:ext>
              </c:extLst>
            </c:dLbl>
            <c:dLbl>
              <c:idx val="3"/>
              <c:numFmt formatCode="General" sourceLinked="0"/>
              <c:spPr/>
              <c:txPr>
                <a:bodyPr wrap="square"/>
                <a:lstStyle/>
                <a:p>
                  <a:pPr>
                    <a:defRPr sz="6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59A-4BCC-B045-4FF2F500B04E}"/>
                </c:ext>
              </c:extLst>
            </c:dLbl>
            <c:dLbl>
              <c:idx val="4"/>
              <c:numFmt formatCode="General" sourceLinked="0"/>
              <c:spPr/>
              <c:txPr>
                <a:bodyPr wrap="square"/>
                <a:lstStyle/>
                <a:p>
                  <a:pPr>
                    <a:defRPr sz="6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59A-4BCC-B045-4FF2F500B04E}"/>
                </c:ext>
              </c:extLst>
            </c:dLbl>
            <c:dLbl>
              <c:idx val="5"/>
              <c:numFmt formatCode="General" sourceLinked="0"/>
              <c:spPr/>
              <c:txPr>
                <a:bodyPr wrap="square"/>
                <a:lstStyle/>
                <a:p>
                  <a:pPr>
                    <a:defRPr sz="600" b="1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59A-4BCC-B045-4FF2F500B04E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600" b="1" strike="noStrike" spc="-1">
                    <a:solidFill>
                      <a:srgbClr val="000000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6"/>
                <c:pt idx="0">
                  <c:v>ИП</c:v>
                </c:pt>
                <c:pt idx="1">
                  <c:v>ООО</c:v>
                </c:pt>
                <c:pt idx="2">
                  <c:v>ОАО</c:v>
                </c:pt>
                <c:pt idx="3">
                  <c:v>Школы и д/сады</c:v>
                </c:pt>
                <c:pt idx="4">
                  <c:v>Администрации</c:v>
                </c:pt>
                <c:pt idx="5">
                  <c:v>МУП, МП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6"/>
                <c:pt idx="0">
                  <c:v>1176</c:v>
                </c:pt>
                <c:pt idx="1">
                  <c:v>125</c:v>
                </c:pt>
                <c:pt idx="2">
                  <c:v>3</c:v>
                </c:pt>
                <c:pt idx="3">
                  <c:v>27</c:v>
                </c:pt>
                <c:pt idx="4">
                  <c:v>18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59A-4BCC-B045-4FF2F500B0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1.1331853779915101E-2"/>
          <c:y val="0.80129210706977605"/>
          <c:w val="0.98789640657210898"/>
          <c:h val="0.19870789293022401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700" b="0" strike="noStrike" spc="-1">
              <a:solidFill>
                <a:srgbClr val="808080"/>
              </a:solidFill>
              <a:latin typeface="Calibri"/>
            </a:defRPr>
          </a:pPr>
          <a:endParaRPr lang="ru-RU"/>
        </a:p>
      </c:txPr>
    </c:legend>
    <c:plotVisOnly val="1"/>
    <c:dispBlanksAs val="zero"/>
    <c:showDLblsOverMax val="1"/>
  </c:chart>
  <c:spPr>
    <a:noFill/>
    <a:ln w="0">
      <a:noFill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перемещения страницы щёлкните мышью</a:t>
            </a:r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0">
              <a:buNone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129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&lt;верхний колонтитул&gt;</a:t>
            </a:r>
          </a:p>
        </p:txBody>
      </p:sp>
      <p:sp>
        <p:nvSpPr>
          <p:cNvPr id="130" name="PlaceHolder 4"/>
          <p:cNvSpPr>
            <a:spLocks noGrp="1"/>
          </p:cNvSpPr>
          <p:nvPr>
            <p:ph type="dt" idx="10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131" name="PlaceHolder 5"/>
          <p:cNvSpPr>
            <a:spLocks noGrp="1"/>
          </p:cNvSpPr>
          <p:nvPr>
            <p:ph type="ftr" idx="11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32" name="PlaceHolder 6"/>
          <p:cNvSpPr>
            <a:spLocks noGrp="1"/>
          </p:cNvSpPr>
          <p:nvPr>
            <p:ph type="sldNum" idx="12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71517553-3691-4DCC-B57D-DE06FB0199B2}" type="slidenum"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3080" y="738360"/>
            <a:ext cx="6554520" cy="3685680"/>
          </a:xfrm>
          <a:prstGeom prst="rect">
            <a:avLst/>
          </a:prstGeom>
          <a:ln w="0">
            <a:noFill/>
          </a:ln>
        </p:spPr>
      </p:sp>
      <p:sp>
        <p:nvSpPr>
          <p:cNvPr id="565" name="PlaceHolder 2"/>
          <p:cNvSpPr>
            <a:spLocks noGrp="1"/>
          </p:cNvSpPr>
          <p:nvPr>
            <p:ph type="body"/>
          </p:nvPr>
        </p:nvSpPr>
        <p:spPr>
          <a:xfrm>
            <a:off x="669960" y="4670640"/>
            <a:ext cx="5360400" cy="4424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6" name="PlaceHolder 3"/>
          <p:cNvSpPr>
            <a:spLocks noGrp="1"/>
          </p:cNvSpPr>
          <p:nvPr>
            <p:ph type="sldNum" idx="37"/>
          </p:nvPr>
        </p:nvSpPr>
        <p:spPr>
          <a:xfrm>
            <a:off x="3795480" y="9339480"/>
            <a:ext cx="2903400" cy="491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6761E54C-8C79-4153-AB68-EF3DFBE1BB06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3080" y="738360"/>
            <a:ext cx="6554520" cy="3685680"/>
          </a:xfrm>
          <a:prstGeom prst="rect">
            <a:avLst/>
          </a:prstGeom>
          <a:ln w="0">
            <a:noFill/>
          </a:ln>
        </p:spPr>
      </p:sp>
      <p:sp>
        <p:nvSpPr>
          <p:cNvPr id="592" name="PlaceHolder 2"/>
          <p:cNvSpPr>
            <a:spLocks noGrp="1"/>
          </p:cNvSpPr>
          <p:nvPr>
            <p:ph type="body"/>
          </p:nvPr>
        </p:nvSpPr>
        <p:spPr>
          <a:xfrm>
            <a:off x="669960" y="4670640"/>
            <a:ext cx="5360400" cy="4424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3" name="PlaceHolder 3"/>
          <p:cNvSpPr>
            <a:spLocks noGrp="1"/>
          </p:cNvSpPr>
          <p:nvPr>
            <p:ph type="sldNum" idx="46"/>
          </p:nvPr>
        </p:nvSpPr>
        <p:spPr>
          <a:xfrm>
            <a:off x="3795480" y="9339480"/>
            <a:ext cx="2903400" cy="491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634D5AB4-8D18-4574-BCED-74719B626DEB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13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3080" y="738360"/>
            <a:ext cx="6554520" cy="3685680"/>
          </a:xfrm>
          <a:prstGeom prst="rect">
            <a:avLst/>
          </a:prstGeom>
          <a:ln w="0">
            <a:noFill/>
          </a:ln>
        </p:spPr>
      </p:sp>
      <p:sp>
        <p:nvSpPr>
          <p:cNvPr id="595" name="PlaceHolder 2"/>
          <p:cNvSpPr>
            <a:spLocks noGrp="1"/>
          </p:cNvSpPr>
          <p:nvPr>
            <p:ph type="body"/>
          </p:nvPr>
        </p:nvSpPr>
        <p:spPr>
          <a:xfrm>
            <a:off x="669960" y="4670640"/>
            <a:ext cx="5360400" cy="4424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6" name="PlaceHolder 3"/>
          <p:cNvSpPr>
            <a:spLocks noGrp="1"/>
          </p:cNvSpPr>
          <p:nvPr>
            <p:ph type="sldNum" idx="47"/>
          </p:nvPr>
        </p:nvSpPr>
        <p:spPr>
          <a:xfrm>
            <a:off x="3795480" y="9339480"/>
            <a:ext cx="2903400" cy="491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8530DAB2-8ACE-46E2-B1AD-6080682C2482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14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3080" y="738360"/>
            <a:ext cx="6554520" cy="3685680"/>
          </a:xfrm>
          <a:prstGeom prst="rect">
            <a:avLst/>
          </a:prstGeom>
          <a:ln w="0">
            <a:noFill/>
          </a:ln>
        </p:spPr>
      </p:sp>
      <p:sp>
        <p:nvSpPr>
          <p:cNvPr id="598" name="PlaceHolder 2"/>
          <p:cNvSpPr>
            <a:spLocks noGrp="1"/>
          </p:cNvSpPr>
          <p:nvPr>
            <p:ph type="body"/>
          </p:nvPr>
        </p:nvSpPr>
        <p:spPr>
          <a:xfrm>
            <a:off x="669960" y="4670640"/>
            <a:ext cx="5360400" cy="4424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9" name="PlaceHolder 3"/>
          <p:cNvSpPr>
            <a:spLocks noGrp="1"/>
          </p:cNvSpPr>
          <p:nvPr>
            <p:ph type="sldNum" idx="48"/>
          </p:nvPr>
        </p:nvSpPr>
        <p:spPr>
          <a:xfrm>
            <a:off x="3795480" y="9339480"/>
            <a:ext cx="2903400" cy="491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2337F7A3-6C11-4A37-8F6B-12DF35EFE407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15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3080" y="738360"/>
            <a:ext cx="6554520" cy="3685680"/>
          </a:xfrm>
          <a:prstGeom prst="rect">
            <a:avLst/>
          </a:prstGeom>
          <a:ln w="0">
            <a:noFill/>
          </a:ln>
        </p:spPr>
      </p:sp>
      <p:sp>
        <p:nvSpPr>
          <p:cNvPr id="601" name="PlaceHolder 2"/>
          <p:cNvSpPr>
            <a:spLocks noGrp="1"/>
          </p:cNvSpPr>
          <p:nvPr>
            <p:ph type="body"/>
          </p:nvPr>
        </p:nvSpPr>
        <p:spPr>
          <a:xfrm>
            <a:off x="669960" y="4670640"/>
            <a:ext cx="5360400" cy="4424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2" name="PlaceHolder 3"/>
          <p:cNvSpPr>
            <a:spLocks noGrp="1"/>
          </p:cNvSpPr>
          <p:nvPr>
            <p:ph type="sldNum" idx="49"/>
          </p:nvPr>
        </p:nvSpPr>
        <p:spPr>
          <a:xfrm>
            <a:off x="3795480" y="9339480"/>
            <a:ext cx="2903400" cy="491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00A49E69-EFD5-4D33-9A9D-8C87AF5095FC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16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3025" y="738188"/>
            <a:ext cx="6554788" cy="3686175"/>
          </a:xfrm>
          <a:prstGeom prst="rect">
            <a:avLst/>
          </a:prstGeom>
          <a:ln w="0">
            <a:noFill/>
          </a:ln>
        </p:spPr>
      </p:sp>
      <p:sp>
        <p:nvSpPr>
          <p:cNvPr id="604" name="PlaceHolder 2"/>
          <p:cNvSpPr>
            <a:spLocks noGrp="1"/>
          </p:cNvSpPr>
          <p:nvPr>
            <p:ph type="body"/>
          </p:nvPr>
        </p:nvSpPr>
        <p:spPr>
          <a:xfrm>
            <a:off x="669960" y="4670640"/>
            <a:ext cx="5360400" cy="4424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5" name="PlaceHolder 3"/>
          <p:cNvSpPr>
            <a:spLocks noGrp="1"/>
          </p:cNvSpPr>
          <p:nvPr>
            <p:ph type="sldNum" idx="50"/>
          </p:nvPr>
        </p:nvSpPr>
        <p:spPr>
          <a:xfrm>
            <a:off x="3795480" y="9339480"/>
            <a:ext cx="2903400" cy="491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38A9213C-CC21-4967-A286-C6604AB93EE0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17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3080" y="738360"/>
            <a:ext cx="6554520" cy="3685680"/>
          </a:xfrm>
          <a:prstGeom prst="rect">
            <a:avLst/>
          </a:prstGeom>
          <a:ln w="0">
            <a:noFill/>
          </a:ln>
        </p:spPr>
      </p:sp>
      <p:sp>
        <p:nvSpPr>
          <p:cNvPr id="607" name="PlaceHolder 2"/>
          <p:cNvSpPr>
            <a:spLocks noGrp="1"/>
          </p:cNvSpPr>
          <p:nvPr>
            <p:ph type="body"/>
          </p:nvPr>
        </p:nvSpPr>
        <p:spPr>
          <a:xfrm>
            <a:off x="669960" y="4670640"/>
            <a:ext cx="5360400" cy="4424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8" name="PlaceHolder 3"/>
          <p:cNvSpPr>
            <a:spLocks noGrp="1"/>
          </p:cNvSpPr>
          <p:nvPr>
            <p:ph type="sldNum" idx="51"/>
          </p:nvPr>
        </p:nvSpPr>
        <p:spPr>
          <a:xfrm>
            <a:off x="3795480" y="9339480"/>
            <a:ext cx="2903400" cy="491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964B6B89-CED8-4E5C-B5DA-8F3484D42AB4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21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3080" y="738360"/>
            <a:ext cx="6554520" cy="3685680"/>
          </a:xfrm>
          <a:prstGeom prst="rect">
            <a:avLst/>
          </a:prstGeom>
          <a:ln w="0">
            <a:noFill/>
          </a:ln>
        </p:spPr>
      </p:sp>
      <p:sp>
        <p:nvSpPr>
          <p:cNvPr id="610" name="PlaceHolder 2"/>
          <p:cNvSpPr>
            <a:spLocks noGrp="1"/>
          </p:cNvSpPr>
          <p:nvPr>
            <p:ph type="body"/>
          </p:nvPr>
        </p:nvSpPr>
        <p:spPr>
          <a:xfrm>
            <a:off x="669960" y="4670640"/>
            <a:ext cx="5360400" cy="4424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1" name="PlaceHolder 3"/>
          <p:cNvSpPr>
            <a:spLocks noGrp="1"/>
          </p:cNvSpPr>
          <p:nvPr>
            <p:ph type="sldNum" idx="52"/>
          </p:nvPr>
        </p:nvSpPr>
        <p:spPr>
          <a:xfrm>
            <a:off x="3795480" y="9339480"/>
            <a:ext cx="2903400" cy="491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396B4B53-D9A6-401A-9A8C-D3C7384EFF8A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22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3080" y="738360"/>
            <a:ext cx="6554520" cy="3685680"/>
          </a:xfrm>
          <a:prstGeom prst="rect">
            <a:avLst/>
          </a:prstGeom>
          <a:ln w="0">
            <a:noFill/>
          </a:ln>
        </p:spPr>
      </p:sp>
      <p:sp>
        <p:nvSpPr>
          <p:cNvPr id="613" name="PlaceHolder 2"/>
          <p:cNvSpPr>
            <a:spLocks noGrp="1"/>
          </p:cNvSpPr>
          <p:nvPr>
            <p:ph type="body"/>
          </p:nvPr>
        </p:nvSpPr>
        <p:spPr>
          <a:xfrm>
            <a:off x="669960" y="4670640"/>
            <a:ext cx="5360400" cy="4424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4" name="PlaceHolder 3"/>
          <p:cNvSpPr>
            <a:spLocks noGrp="1"/>
          </p:cNvSpPr>
          <p:nvPr>
            <p:ph type="sldNum" idx="53"/>
          </p:nvPr>
        </p:nvSpPr>
        <p:spPr>
          <a:xfrm>
            <a:off x="3795480" y="9339480"/>
            <a:ext cx="2903400" cy="491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1A1E3AC9-BEC2-40A5-BAD8-070A7844B71F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24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3025" y="738188"/>
            <a:ext cx="6554788" cy="3686175"/>
          </a:xfrm>
          <a:prstGeom prst="rect">
            <a:avLst/>
          </a:prstGeom>
          <a:ln w="0">
            <a:noFill/>
          </a:ln>
        </p:spPr>
      </p:sp>
      <p:sp>
        <p:nvSpPr>
          <p:cNvPr id="616" name="PlaceHolder 2"/>
          <p:cNvSpPr>
            <a:spLocks noGrp="1"/>
          </p:cNvSpPr>
          <p:nvPr>
            <p:ph type="body"/>
          </p:nvPr>
        </p:nvSpPr>
        <p:spPr>
          <a:xfrm>
            <a:off x="669960" y="4670640"/>
            <a:ext cx="5360400" cy="4424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7" name="PlaceHolder 3"/>
          <p:cNvSpPr>
            <a:spLocks noGrp="1"/>
          </p:cNvSpPr>
          <p:nvPr>
            <p:ph type="sldNum" idx="54"/>
          </p:nvPr>
        </p:nvSpPr>
        <p:spPr>
          <a:xfrm>
            <a:off x="3795480" y="9339480"/>
            <a:ext cx="2903400" cy="491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F7B4BC8F-EE63-4D5F-93D8-C4E3F38BCCC2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44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3080" y="738360"/>
            <a:ext cx="6554520" cy="3685680"/>
          </a:xfrm>
          <a:prstGeom prst="rect">
            <a:avLst/>
          </a:prstGeom>
          <a:ln w="0">
            <a:noFill/>
          </a:ln>
        </p:spPr>
      </p:sp>
      <p:sp>
        <p:nvSpPr>
          <p:cNvPr id="568" name="PlaceHolder 2"/>
          <p:cNvSpPr>
            <a:spLocks noGrp="1"/>
          </p:cNvSpPr>
          <p:nvPr>
            <p:ph type="body"/>
          </p:nvPr>
        </p:nvSpPr>
        <p:spPr>
          <a:xfrm>
            <a:off x="669960" y="4670640"/>
            <a:ext cx="5360400" cy="4424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9" name="PlaceHolder 3"/>
          <p:cNvSpPr>
            <a:spLocks noGrp="1"/>
          </p:cNvSpPr>
          <p:nvPr>
            <p:ph type="sldNum" idx="38"/>
          </p:nvPr>
        </p:nvSpPr>
        <p:spPr>
          <a:xfrm>
            <a:off x="3795480" y="9339480"/>
            <a:ext cx="2903400" cy="491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FB415BB4-67C7-48D0-9F68-7A0E003802BA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4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3080" y="738360"/>
            <a:ext cx="6554520" cy="3685680"/>
          </a:xfrm>
          <a:prstGeom prst="rect">
            <a:avLst/>
          </a:prstGeom>
          <a:ln w="0">
            <a:noFill/>
          </a:ln>
        </p:spPr>
      </p:sp>
      <p:sp>
        <p:nvSpPr>
          <p:cNvPr id="571" name="PlaceHolder 2"/>
          <p:cNvSpPr>
            <a:spLocks noGrp="1"/>
          </p:cNvSpPr>
          <p:nvPr>
            <p:ph type="body"/>
          </p:nvPr>
        </p:nvSpPr>
        <p:spPr>
          <a:xfrm>
            <a:off x="669960" y="4670640"/>
            <a:ext cx="5360400" cy="4424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2" name="PlaceHolder 3"/>
          <p:cNvSpPr>
            <a:spLocks noGrp="1"/>
          </p:cNvSpPr>
          <p:nvPr>
            <p:ph type="sldNum" idx="39"/>
          </p:nvPr>
        </p:nvSpPr>
        <p:spPr>
          <a:xfrm>
            <a:off x="3795480" y="9339480"/>
            <a:ext cx="2903400" cy="491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116F9AED-5B2E-4498-A60A-FBE9E35C6DDA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5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3025" y="738188"/>
            <a:ext cx="6554788" cy="3686175"/>
          </a:xfrm>
          <a:prstGeom prst="rect">
            <a:avLst/>
          </a:prstGeom>
          <a:ln w="0">
            <a:noFill/>
          </a:ln>
        </p:spPr>
      </p:sp>
      <p:sp>
        <p:nvSpPr>
          <p:cNvPr id="574" name="PlaceHolder 2"/>
          <p:cNvSpPr>
            <a:spLocks noGrp="1"/>
          </p:cNvSpPr>
          <p:nvPr>
            <p:ph type="body"/>
          </p:nvPr>
        </p:nvSpPr>
        <p:spPr>
          <a:xfrm>
            <a:off x="669960" y="4670640"/>
            <a:ext cx="5360400" cy="4424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5" name="PlaceHolder 3"/>
          <p:cNvSpPr>
            <a:spLocks noGrp="1"/>
          </p:cNvSpPr>
          <p:nvPr>
            <p:ph type="sldNum" idx="40"/>
          </p:nvPr>
        </p:nvSpPr>
        <p:spPr>
          <a:xfrm>
            <a:off x="3795480" y="9339480"/>
            <a:ext cx="2903400" cy="491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16372864-E822-4B22-9840-743065EC7331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6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3025" y="738188"/>
            <a:ext cx="6554788" cy="3686175"/>
          </a:xfrm>
          <a:prstGeom prst="rect">
            <a:avLst/>
          </a:prstGeom>
          <a:ln w="0">
            <a:noFill/>
          </a:ln>
        </p:spPr>
      </p:sp>
      <p:sp>
        <p:nvSpPr>
          <p:cNvPr id="577" name="PlaceHolder 2"/>
          <p:cNvSpPr>
            <a:spLocks noGrp="1"/>
          </p:cNvSpPr>
          <p:nvPr>
            <p:ph type="body"/>
          </p:nvPr>
        </p:nvSpPr>
        <p:spPr>
          <a:xfrm>
            <a:off x="669960" y="4670640"/>
            <a:ext cx="5360400" cy="4424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8" name="PlaceHolder 3"/>
          <p:cNvSpPr>
            <a:spLocks noGrp="1"/>
          </p:cNvSpPr>
          <p:nvPr>
            <p:ph type="sldNum" idx="41"/>
          </p:nvPr>
        </p:nvSpPr>
        <p:spPr>
          <a:xfrm>
            <a:off x="3795480" y="9339480"/>
            <a:ext cx="2903400" cy="491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581FD998-BBA9-481C-BB00-B8EF472CB607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7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3025" y="738188"/>
            <a:ext cx="6554788" cy="3686175"/>
          </a:xfrm>
          <a:prstGeom prst="rect">
            <a:avLst/>
          </a:prstGeom>
          <a:ln w="0">
            <a:noFill/>
          </a:ln>
        </p:spPr>
      </p:sp>
      <p:sp>
        <p:nvSpPr>
          <p:cNvPr id="580" name="PlaceHolder 2"/>
          <p:cNvSpPr>
            <a:spLocks noGrp="1"/>
          </p:cNvSpPr>
          <p:nvPr>
            <p:ph type="body"/>
          </p:nvPr>
        </p:nvSpPr>
        <p:spPr>
          <a:xfrm>
            <a:off x="669960" y="4670640"/>
            <a:ext cx="5360400" cy="4424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1" name="PlaceHolder 3"/>
          <p:cNvSpPr>
            <a:spLocks noGrp="1"/>
          </p:cNvSpPr>
          <p:nvPr>
            <p:ph type="sldNum" idx="42"/>
          </p:nvPr>
        </p:nvSpPr>
        <p:spPr>
          <a:xfrm>
            <a:off x="3795480" y="9339480"/>
            <a:ext cx="2903400" cy="491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162225C4-FBF2-4B27-B307-CD0B24190750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8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3025" y="738188"/>
            <a:ext cx="6554788" cy="3686175"/>
          </a:xfrm>
          <a:prstGeom prst="rect">
            <a:avLst/>
          </a:prstGeom>
          <a:ln w="0">
            <a:noFill/>
          </a:ln>
        </p:spPr>
      </p:sp>
      <p:sp>
        <p:nvSpPr>
          <p:cNvPr id="583" name="PlaceHolder 2"/>
          <p:cNvSpPr>
            <a:spLocks noGrp="1"/>
          </p:cNvSpPr>
          <p:nvPr>
            <p:ph type="body"/>
          </p:nvPr>
        </p:nvSpPr>
        <p:spPr>
          <a:xfrm>
            <a:off x="669960" y="4670640"/>
            <a:ext cx="5360400" cy="4424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4" name="PlaceHolder 3"/>
          <p:cNvSpPr>
            <a:spLocks noGrp="1"/>
          </p:cNvSpPr>
          <p:nvPr>
            <p:ph type="sldNum" idx="43"/>
          </p:nvPr>
        </p:nvSpPr>
        <p:spPr>
          <a:xfrm>
            <a:off x="3795480" y="9339480"/>
            <a:ext cx="2903400" cy="491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7C7EA6C1-DC8D-436F-A7F2-700FC1B4B7BA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9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3080" y="738360"/>
            <a:ext cx="6554520" cy="3685680"/>
          </a:xfrm>
          <a:prstGeom prst="rect">
            <a:avLst/>
          </a:prstGeom>
          <a:ln w="0">
            <a:noFill/>
          </a:ln>
        </p:spPr>
      </p:sp>
      <p:sp>
        <p:nvSpPr>
          <p:cNvPr id="586" name="PlaceHolder 2"/>
          <p:cNvSpPr>
            <a:spLocks noGrp="1"/>
          </p:cNvSpPr>
          <p:nvPr>
            <p:ph type="body"/>
          </p:nvPr>
        </p:nvSpPr>
        <p:spPr>
          <a:xfrm>
            <a:off x="669960" y="4670640"/>
            <a:ext cx="5360400" cy="4424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numCol="1" spcCol="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7" name="PlaceHolder 3"/>
          <p:cNvSpPr>
            <a:spLocks noGrp="1"/>
          </p:cNvSpPr>
          <p:nvPr>
            <p:ph type="sldNum" idx="44"/>
          </p:nvPr>
        </p:nvSpPr>
        <p:spPr>
          <a:xfrm>
            <a:off x="3795480" y="9339480"/>
            <a:ext cx="2903400" cy="491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A101B49D-2F15-4712-9503-2EC7A2A92B15}" type="slidenum">
              <a:rPr lang="ru-RU" sz="1200" b="0" strike="noStrike" spc="-1">
                <a:solidFill>
                  <a:srgbClr val="000000"/>
                </a:solidFill>
                <a:latin typeface="Calibri"/>
              </a:rPr>
              <a:t>10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3025" y="738188"/>
            <a:ext cx="6554788" cy="3686175"/>
          </a:xfrm>
          <a:prstGeom prst="rect">
            <a:avLst/>
          </a:prstGeom>
          <a:ln w="0">
            <a:noFill/>
          </a:ln>
        </p:spPr>
      </p:sp>
      <p:sp>
        <p:nvSpPr>
          <p:cNvPr id="589" name="PlaceHolder 2"/>
          <p:cNvSpPr>
            <a:spLocks noGrp="1"/>
          </p:cNvSpPr>
          <p:nvPr>
            <p:ph type="body"/>
          </p:nvPr>
        </p:nvSpPr>
        <p:spPr>
          <a:xfrm>
            <a:off x="669960" y="4670640"/>
            <a:ext cx="5360400" cy="4424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0" name="PlaceHolder 3"/>
          <p:cNvSpPr>
            <a:spLocks noGrp="1"/>
          </p:cNvSpPr>
          <p:nvPr>
            <p:ph type="sldNum" idx="45"/>
          </p:nvPr>
        </p:nvSpPr>
        <p:spPr>
          <a:xfrm>
            <a:off x="3795480" y="9339480"/>
            <a:ext cx="2903400" cy="491400"/>
          </a:xfrm>
          <a:prstGeom prst="rect">
            <a:avLst/>
          </a:prstGeom>
          <a:noFill/>
          <a:ln w="0">
            <a:noFill/>
          </a:ln>
        </p:spPr>
        <p:txBody>
          <a:bodyPr lIns="90360" tIns="45360" rIns="90360" bIns="45360"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62F163F4-693F-4B9E-89E0-97F2FE05AF34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12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5B56DAF-5492-45A4-8735-9CD5D8DDF88F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3F0E4513-6B59-4061-90E7-C68AD5EFBB1B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7257B97F-E8E6-4784-9EFC-70E7BAA0EECE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0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0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0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0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0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0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6303B127-BF44-439B-9141-D66DFB03154F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23AC2E97-692B-4866-AC1D-4F044EF2B597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2D84CC20-55E0-4A8E-8408-7FAC14BEA7D4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6566EBA9-B013-4DB1-86FD-39E8B64D14AD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6F7FC439-D720-4FDF-AECE-8794736024AC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E8F1A499-9D81-437C-B487-F544B20A36CE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81990E19-F4D1-42A8-A53A-DDC00EAD7A52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0E06ED96-9357-489A-8DC0-CF630C49C7DA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C64A6277-FFFC-4C5A-8B7A-CD0BDFFF3911}" type="slidenum"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E6B8E01B-6DF5-4E9C-9CDE-895AB092D386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8B5FB55E-5A1F-4445-A1CC-D101B8068000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F0D48CB7-B874-4810-8739-D04AEAD5054C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3A38A14B-BB28-4EB3-9972-09D69D1834A8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0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0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0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0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0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0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E41B452D-DB19-4A87-8083-7B7FD1672EE2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1C9B697F-7783-4964-AB92-C0ABB589F795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E19D7C16-386E-413D-96B1-72CEAF19BA03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D5D83410-EF12-4308-93FE-48C5E0585F77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F3F9E668-189C-4E53-97B1-B798C593B3E5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590B571B-3E10-4D4C-B66C-A3A83B59E581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1E2AF8C-7A41-44CC-BFAD-4C3D6B8DB7B7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473AD7CE-7EE1-47EF-AD9E-151D5C2427E0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08EF113A-8B70-4E79-9B6B-0CCF8B5EC186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59878A60-BF91-464F-A69E-8C0818D690D4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CBFEA5E4-93FD-4105-8B52-246EF400B5F2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DCA91DA5-0762-44D3-A1BD-CE04D6918CE3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E7A25BA5-1A3C-4E6D-8097-1F7755B7C3AA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0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0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0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0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0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6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0000"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FDF5F30C-8496-4FE0-8B63-B00B5BD2795F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347DBE88-63FC-43BA-8F16-21D0492D7B57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320D0CF-2900-448C-95DE-2765E38C6ED8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ECE4959-8420-44E8-8DD5-98CD14AC629D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134A58B8-3E31-491D-BBE0-FE956BFEAE67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471B542E-C19B-4D94-8B69-FC2E7D6B3773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91BC0315-368E-4D33-9721-C3C3D10708FA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>
            <a:alpha val="4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200240"/>
            <a:ext cx="8229240" cy="33940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743040" lvl="1" indent="-28584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6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8B8B8B"/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3A4E5F21-2D21-4BCC-A1B2-BE558036DA4C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>
            <a:alpha val="4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dt" idx="4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8B8B8B"/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ftr" idx="5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sldNum" idx="6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8F7860D6-2533-44D3-B038-FA499AEA815C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bg object 16"/>
          <p:cNvSpPr/>
          <p:nvPr/>
        </p:nvSpPr>
        <p:spPr>
          <a:xfrm>
            <a:off x="0" y="0"/>
            <a:ext cx="9143640" cy="4981680"/>
          </a:xfrm>
          <a:custGeom>
            <a:avLst/>
            <a:gdLst>
              <a:gd name="textAreaLeft" fmla="*/ 0 w 9143640"/>
              <a:gd name="textAreaRight" fmla="*/ 9144000 w 9143640"/>
              <a:gd name="textAreaTop" fmla="*/ 0 h 4981680"/>
              <a:gd name="textAreaBottom" fmla="*/ 4982040 h 4981680"/>
            </a:gdLst>
            <a:ahLst/>
            <a:cxnLst/>
            <a:rect l="textAreaLeft" t="textAreaTop" r="textAreaRight" b="textAreaBottom"/>
            <a:pathLst>
              <a:path w="9144000" h="4982210">
                <a:moveTo>
                  <a:pt x="0" y="4981956"/>
                </a:moveTo>
                <a:lnTo>
                  <a:pt x="9144000" y="4981956"/>
                </a:lnTo>
                <a:lnTo>
                  <a:pt x="9144000" y="0"/>
                </a:lnTo>
                <a:lnTo>
                  <a:pt x="0" y="0"/>
                </a:lnTo>
                <a:lnTo>
                  <a:pt x="0" y="4981956"/>
                </a:lnTo>
                <a:close/>
              </a:path>
            </a:pathLst>
          </a:custGeom>
          <a:solidFill>
            <a:srgbClr val="D9D9D9">
              <a:alpha val="48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bg object 17"/>
          <p:cNvSpPr/>
          <p:nvPr/>
        </p:nvSpPr>
        <p:spPr>
          <a:xfrm>
            <a:off x="0" y="4982040"/>
            <a:ext cx="9143640" cy="161640"/>
          </a:xfrm>
          <a:custGeom>
            <a:avLst/>
            <a:gdLst>
              <a:gd name="textAreaLeft" fmla="*/ 0 w 9143640"/>
              <a:gd name="textAreaRight" fmla="*/ 9144000 w 9143640"/>
              <a:gd name="textAreaTop" fmla="*/ 0 h 161640"/>
              <a:gd name="textAreaBottom" fmla="*/ 162000 h 161640"/>
            </a:gdLst>
            <a:ahLst/>
            <a:cxnLst/>
            <a:rect l="textAreaLeft" t="textAreaTop" r="textAreaRight" b="textAreaBottom"/>
            <a:pathLst>
              <a:path w="9144000" h="161925">
                <a:moveTo>
                  <a:pt x="9144000" y="0"/>
                </a:moveTo>
                <a:lnTo>
                  <a:pt x="0" y="0"/>
                </a:lnTo>
                <a:lnTo>
                  <a:pt x="0" y="161543"/>
                </a:lnTo>
                <a:lnTo>
                  <a:pt x="9144000" y="161543"/>
                </a:lnTo>
                <a:lnTo>
                  <a:pt x="9144000" y="0"/>
                </a:lnTo>
                <a:close/>
              </a:path>
            </a:pathLst>
          </a:custGeom>
          <a:solidFill>
            <a:srgbClr val="FFC000">
              <a:alpha val="69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bg object 18"/>
          <p:cNvSpPr/>
          <p:nvPr/>
        </p:nvSpPr>
        <p:spPr>
          <a:xfrm>
            <a:off x="0" y="213480"/>
            <a:ext cx="9141480" cy="898200"/>
          </a:xfrm>
          <a:prstGeom prst="rect">
            <a:avLst/>
          </a:prstGeom>
          <a:blipFill rotWithShape="0">
            <a:blip r:embed="rId14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bg object 19"/>
          <p:cNvSpPr/>
          <p:nvPr/>
        </p:nvSpPr>
        <p:spPr>
          <a:xfrm>
            <a:off x="720" y="5117760"/>
            <a:ext cx="9143640" cy="28800"/>
          </a:xfrm>
          <a:custGeom>
            <a:avLst/>
            <a:gdLst>
              <a:gd name="textAreaLeft" fmla="*/ 0 w 9143640"/>
              <a:gd name="textAreaRight" fmla="*/ 9144000 w 9143640"/>
              <a:gd name="textAreaTop" fmla="*/ 0 h 28800"/>
              <a:gd name="textAreaBottom" fmla="*/ 29160 h 28800"/>
            </a:gdLst>
            <a:ahLst/>
            <a:cxnLst/>
            <a:rect l="textAreaLeft" t="textAreaTop" r="textAreaRight" b="textAreaBottom"/>
            <a:pathLst>
              <a:path w="9144000" h="29210">
                <a:moveTo>
                  <a:pt x="0" y="28957"/>
                </a:moveTo>
                <a:lnTo>
                  <a:pt x="9144000" y="28957"/>
                </a:lnTo>
                <a:lnTo>
                  <a:pt x="9144000" y="0"/>
                </a:lnTo>
                <a:lnTo>
                  <a:pt x="0" y="0"/>
                </a:lnTo>
                <a:lnTo>
                  <a:pt x="0" y="28957"/>
                </a:lnTo>
                <a:close/>
              </a:path>
            </a:pathLst>
          </a:custGeom>
          <a:solidFill>
            <a:srgbClr val="00AFE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6" name="PlaceHolder 1"/>
          <p:cNvSpPr>
            <a:spLocks noGrp="1"/>
          </p:cNvSpPr>
          <p:nvPr>
            <p:ph type="ftr" idx="7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87" name="PlaceHolder 2"/>
          <p:cNvSpPr>
            <a:spLocks noGrp="1"/>
          </p:cNvSpPr>
          <p:nvPr>
            <p:ph type="dt" idx="8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>
              <a:lnSpc>
                <a:spcPct val="100000"/>
              </a:lnSpc>
              <a:buNone/>
              <a:defRPr lang="en-US" sz="1200" b="0" strike="noStrike" spc="-1">
                <a:solidFill>
                  <a:srgbClr val="B2B2B2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en-US" sz="1200" b="0" strike="noStrike" spc="-1">
                <a:solidFill>
                  <a:srgbClr val="B2B2B2"/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sldNum" idx="9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marL="38160" indent="0" algn="r">
              <a:lnSpc>
                <a:spcPts val="11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marL="38160" indent="0" algn="r">
              <a:lnSpc>
                <a:spcPts val="1100"/>
              </a:lnSpc>
              <a:buNone/>
            </a:pPr>
            <a:fld id="{D16BFC22-00DC-4DC8-8AC8-C065A9CBC207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‹#›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</a:p>
        </p:txBody>
      </p:sp>
      <p:sp>
        <p:nvSpPr>
          <p:cNvPr id="90" name="PlaceHolder 5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4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jpeg"/><Relationship Id="rId4" Type="http://schemas.openxmlformats.org/officeDocument/2006/relationships/image" Target="../media/image4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11" Type="http://schemas.openxmlformats.org/officeDocument/2006/relationships/image" Target="../media/image19.tif"/><Relationship Id="rId5" Type="http://schemas.openxmlformats.org/officeDocument/2006/relationships/image" Target="../media/image14.png"/><Relationship Id="rId10" Type="http://schemas.openxmlformats.org/officeDocument/2006/relationships/image" Target="../media/image4.gif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tif"/><Relationship Id="rId3" Type="http://schemas.openxmlformats.org/officeDocument/2006/relationships/image" Target="../media/image20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1.jpeg"/><Relationship Id="rId9" Type="http://schemas.openxmlformats.org/officeDocument/2006/relationships/image" Target="../media/image24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gif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tif"/><Relationship Id="rId5" Type="http://schemas.openxmlformats.org/officeDocument/2006/relationships/image" Target="../media/image4.gif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2.jpeg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2.jpeg"/><Relationship Id="rId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2.jpeg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5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5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5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gif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chart" Target="../charts/chart2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chart" Target="../charts/chart6.xml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object 2"/>
          <p:cNvSpPr/>
          <p:nvPr/>
        </p:nvSpPr>
        <p:spPr>
          <a:xfrm>
            <a:off x="0" y="0"/>
            <a:ext cx="9143640" cy="5143320"/>
          </a:xfrm>
          <a:prstGeom prst="rect">
            <a:avLst/>
          </a:pr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3132000" y="2139840"/>
            <a:ext cx="6092640" cy="1477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12600" indent="0">
              <a:lnSpc>
                <a:spcPct val="100000"/>
              </a:lnSpc>
              <a:buNone/>
            </a:pPr>
            <a:r>
              <a:rPr lang="ru-RU" sz="2400" b="0" strike="noStrike" spc="-1">
                <a:solidFill>
                  <a:srgbClr val="007E39"/>
                </a:solidFill>
                <a:latin typeface="Impact"/>
              </a:rPr>
              <a:t>ИНВЕСТИЦИОННЫЙ ПАСПОРТ </a:t>
            </a:r>
            <a:br>
              <a:rPr sz="2400"/>
            </a:br>
            <a:r>
              <a:rPr lang="ru-RU" sz="2400" b="0" strike="noStrike" spc="-1">
                <a:solidFill>
                  <a:srgbClr val="EEEAF2"/>
                </a:solidFill>
                <a:latin typeface="Impact"/>
                <a:ea typeface="Impact"/>
              </a:rPr>
              <a:t>КАЛАЧЕЕВСКОГО МУНИЦИПАЛЬНОГО РАЙОНА </a:t>
            </a:r>
            <a:br>
              <a:rPr sz="2400"/>
            </a:br>
            <a:r>
              <a:rPr lang="ru-RU" sz="2400" b="0" strike="noStrike" spc="-1">
                <a:solidFill>
                  <a:srgbClr val="007D39"/>
                </a:solidFill>
                <a:latin typeface="Impact"/>
                <a:ea typeface="Impact"/>
              </a:rPr>
              <a:t>ВОРОНЕЖСКОЙ ОБЛАСТИ</a:t>
            </a:r>
            <a:br>
              <a:rPr sz="2400"/>
            </a:br>
            <a:endParaRPr lang="ru-RU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5" name="TextBox 6"/>
          <p:cNvSpPr/>
          <p:nvPr/>
        </p:nvSpPr>
        <p:spPr>
          <a:xfrm>
            <a:off x="1223280" y="4731840"/>
            <a:ext cx="7920360" cy="333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1600" b="1" strike="noStrike" spc="-1">
                <a:solidFill>
                  <a:srgbClr val="808080"/>
                </a:solidFill>
                <a:latin typeface="Calibri"/>
              </a:rPr>
              <a:t>АДМИНИСТРАЦИЯ КАЛАЧЕЕВСКОГО МУНИЦИПАЛЬНОГО РАЙОНА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Прямоугольник 2"/>
          <p:cNvSpPr/>
          <p:nvPr/>
        </p:nvSpPr>
        <p:spPr>
          <a:xfrm>
            <a:off x="0" y="4981680"/>
            <a:ext cx="9143640" cy="161640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cxnSp>
        <p:nvCxnSpPr>
          <p:cNvPr id="237" name="Прямая соединительная линия 4"/>
          <p:cNvCxnSpPr/>
          <p:nvPr/>
        </p:nvCxnSpPr>
        <p:spPr>
          <a:xfrm>
            <a:off x="0" y="5130720"/>
            <a:ext cx="9144360" cy="360"/>
          </a:xfrm>
          <a:prstGeom prst="straightConnector1">
            <a:avLst/>
          </a:prstGeom>
          <a:ln w="28575">
            <a:solidFill>
              <a:srgbClr val="00B0F0"/>
            </a:solidFill>
            <a:round/>
          </a:ln>
        </p:spPr>
      </p:cxnSp>
      <p:sp>
        <p:nvSpPr>
          <p:cNvPr id="238" name="Прямоугольник 18"/>
          <p:cNvSpPr/>
          <p:nvPr/>
        </p:nvSpPr>
        <p:spPr>
          <a:xfrm>
            <a:off x="1969920" y="969840"/>
            <a:ext cx="5256000" cy="363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ХАРАКТЕРИСТИКА ОСНОВНЫХ ВИДОВ ЭКОНОМИЧЕСКОЙ ДЕЯТЕЛЬНОСТИ 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9" name="PlaceHolder 1"/>
          <p:cNvSpPr>
            <a:spLocks noGrp="1"/>
          </p:cNvSpPr>
          <p:nvPr>
            <p:ph type="sldNum" idx="20"/>
          </p:nvPr>
        </p:nvSpPr>
        <p:spPr>
          <a:xfrm>
            <a:off x="3059280" y="4925880"/>
            <a:ext cx="1572840" cy="272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0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4781844E-3510-4FC2-B9DC-9DB8EDB8DF93}" type="slidenum">
              <a:rPr lang="ru-RU" sz="1000" b="1" strike="noStrike" spc="-1">
                <a:solidFill>
                  <a:srgbClr val="FFFFFF"/>
                </a:solidFill>
                <a:latin typeface="Calibri"/>
              </a:rPr>
              <a:t>10</a:t>
            </a:fld>
            <a:endParaRPr lang="ru-RU" sz="1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40" name="Прямоугольник 15"/>
          <p:cNvSpPr/>
          <p:nvPr/>
        </p:nvSpPr>
        <p:spPr>
          <a:xfrm>
            <a:off x="3583080" y="1252440"/>
            <a:ext cx="154116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СЕЛЬСКОЕ ХОЗЯЙСТВО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1" name="Прямоугольник 27"/>
          <p:cNvSpPr/>
          <p:nvPr/>
        </p:nvSpPr>
        <p:spPr>
          <a:xfrm>
            <a:off x="432720" y="1401840"/>
            <a:ext cx="3384000" cy="546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Производство основных сельскохозяйственных культур крупных, средних и малых предприятий: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242" name="Таблица 3"/>
          <p:cNvGraphicFramePr/>
          <p:nvPr/>
        </p:nvGraphicFramePr>
        <p:xfrm>
          <a:off x="284400" y="1800360"/>
          <a:ext cx="3853800" cy="3268080"/>
        </p:xfrm>
        <a:graphic>
          <a:graphicData uri="http://schemas.openxmlformats.org/drawingml/2006/table">
            <a:tbl>
              <a:tblPr/>
              <a:tblGrid>
                <a:gridCol w="1930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3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3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7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 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800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Зерновые и зернобобовые культуры (в весе после доработки)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Убранная площадь, га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69454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63334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70726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Валовый сбор, тыс. т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239,74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200,17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317,04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2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Урожайность с 1 га, ц.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34,5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31,6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44,8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7800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Подсолнечник на зерно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2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Убранная площадь, га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22748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26918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22907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2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Валовый сбор, тыс. т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66,81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66,03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68,6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2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Урожайность с 1 га, ц.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30,2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24,5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30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7800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Сахарная свекла (фабричная)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2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Убранная площадь, га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3620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4608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3501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2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Валовый сбор, тыс. т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120,5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172,03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175,8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Урожайность с 1 га, ц.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332,9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373,3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437,9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7800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Овощи открытого грунта (без семенников)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6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Убранная площадь, га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1232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920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1701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6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Валовый сбор, тыс. т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2409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1805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6641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6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Урожайность с 1 га, ц.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195,5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196,2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390,4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852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Картофель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6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Убранная площадь, га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1814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1545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2658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6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Валовый сбор, тыс. т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23,94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21,48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41,2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46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Урожайность с 1 га, ц.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132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139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6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155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aphicFrame>
        <p:nvGraphicFramePr>
          <p:cNvPr id="243" name="Таблица 8"/>
          <p:cNvGraphicFramePr/>
          <p:nvPr/>
        </p:nvGraphicFramePr>
        <p:xfrm>
          <a:off x="4286880" y="1800360"/>
          <a:ext cx="4695840" cy="930960"/>
        </p:xfrm>
        <a:graphic>
          <a:graphicData uri="http://schemas.openxmlformats.org/drawingml/2006/table">
            <a:tbl>
              <a:tblPr/>
              <a:tblGrid>
                <a:gridCol w="263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9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5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80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 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2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Сельскохозяйственные организации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68843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71636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71739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80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Хозяйства населения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4439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4072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6982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2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Крестьянские (фермерские) хозяйства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40671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38708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39228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80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Хозяйства всех категорий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113953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114416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117949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4" name="TextBox 10"/>
          <p:cNvSpPr/>
          <p:nvPr/>
        </p:nvSpPr>
        <p:spPr>
          <a:xfrm>
            <a:off x="4261680" y="1545120"/>
            <a:ext cx="4644000" cy="241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Посевная площадь, га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245" name="Таблица 11"/>
          <p:cNvGraphicFramePr/>
          <p:nvPr/>
        </p:nvGraphicFramePr>
        <p:xfrm>
          <a:off x="4286880" y="2948400"/>
          <a:ext cx="4731480" cy="945720"/>
        </p:xfrm>
        <a:graphic>
          <a:graphicData uri="http://schemas.openxmlformats.org/drawingml/2006/table">
            <a:tbl>
              <a:tblPr/>
              <a:tblGrid>
                <a:gridCol w="2661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1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8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9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 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Скот и птица (произведено на убой в живом весе)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39,8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34,4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49,8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9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Молоко коровье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27,5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27,2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29,5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90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Шерсть овечья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0,018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0,016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0,001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90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Яйцо, тыс. шт.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47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,4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49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,5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5</a:t>
                      </a:r>
                      <a:r>
                        <a:rPr lang="en-US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6" name="TextBox 13"/>
          <p:cNvSpPr/>
          <p:nvPr/>
        </p:nvSpPr>
        <p:spPr>
          <a:xfrm>
            <a:off x="4261680" y="2742120"/>
            <a:ext cx="4644000" cy="241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Темпы изменения производства продукции животноводства, тыс. тонн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247" name="Таблица 14"/>
          <p:cNvGraphicFramePr/>
          <p:nvPr/>
        </p:nvGraphicFramePr>
        <p:xfrm>
          <a:off x="4292640" y="4100760"/>
          <a:ext cx="4725720" cy="835200"/>
        </p:xfrm>
        <a:graphic>
          <a:graphicData uri="http://schemas.openxmlformats.org/drawingml/2006/table">
            <a:tbl>
              <a:tblPr/>
              <a:tblGrid>
                <a:gridCol w="269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7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6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70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 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0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Крупный рогатый скот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9897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10092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10287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0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В том числе коровы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3916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3819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3750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0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Свиньи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128381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195929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226269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0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Овцы и козы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1541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1921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8" name="TextBox 16"/>
          <p:cNvSpPr/>
          <p:nvPr/>
        </p:nvSpPr>
        <p:spPr>
          <a:xfrm>
            <a:off x="4261680" y="3854520"/>
            <a:ext cx="4644000" cy="241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Поголовье скота в крупных, средних и малых сельхозорганизациях, голов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9" name="Прямоугольник 18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3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50" name="TextBox 21"/>
          <p:cNvSpPr/>
          <p:nvPr/>
        </p:nvSpPr>
        <p:spPr>
          <a:xfrm>
            <a:off x="139320" y="450720"/>
            <a:ext cx="366192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ОСНОВНЫЕ ПОКАЗАТЕЛИ 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СОЦИАЛЬНО - ЭКОНОМИЧЕСКОГО РАЗВИТИЯ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1" name="TextBox 25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52" name="Picture 4" descr="http://melovatka.ucoz.com/kalach3.gif"/>
          <p:cNvPicPr/>
          <p:nvPr/>
        </p:nvPicPr>
        <p:blipFill>
          <a:blip r:embed="rId4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Прямоугольник 5"/>
          <p:cNvSpPr/>
          <p:nvPr/>
        </p:nvSpPr>
        <p:spPr>
          <a:xfrm>
            <a:off x="0" y="4981680"/>
            <a:ext cx="9143640" cy="161640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cxnSp>
        <p:nvCxnSpPr>
          <p:cNvPr id="254" name="Прямая соединительная линия 6"/>
          <p:cNvCxnSpPr/>
          <p:nvPr/>
        </p:nvCxnSpPr>
        <p:spPr>
          <a:xfrm>
            <a:off x="0" y="5130720"/>
            <a:ext cx="9144360" cy="360"/>
          </a:xfrm>
          <a:prstGeom prst="straightConnector1">
            <a:avLst/>
          </a:prstGeom>
          <a:ln w="28575">
            <a:solidFill>
              <a:srgbClr val="00B0F0"/>
            </a:solidFill>
            <a:round/>
          </a:ln>
        </p:spPr>
      </p:cxnSp>
      <p:sp>
        <p:nvSpPr>
          <p:cNvPr id="255" name="TextBox 10"/>
          <p:cNvSpPr/>
          <p:nvPr/>
        </p:nvSpPr>
        <p:spPr>
          <a:xfrm>
            <a:off x="1258920" y="1438200"/>
            <a:ext cx="2665080" cy="241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000" b="1" strike="noStrike" spc="-1">
                <a:solidFill>
                  <a:srgbClr val="7F7F7F"/>
                </a:solidFill>
                <a:latin typeface="Calibri"/>
              </a:rPr>
              <a:t>Зерновые и зернобобовые культуры, га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6" name="TextBox 13"/>
          <p:cNvSpPr/>
          <p:nvPr/>
        </p:nvSpPr>
        <p:spPr>
          <a:xfrm>
            <a:off x="6267240" y="1457640"/>
            <a:ext cx="1907640" cy="241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000" b="1" strike="noStrike" spc="-1">
                <a:solidFill>
                  <a:srgbClr val="7F7F7F"/>
                </a:solidFill>
                <a:latin typeface="Calibri"/>
              </a:rPr>
              <a:t>Технические культуры, га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7" name="TextBox 16"/>
          <p:cNvSpPr/>
          <p:nvPr/>
        </p:nvSpPr>
        <p:spPr>
          <a:xfrm>
            <a:off x="130320" y="3166920"/>
            <a:ext cx="4650840" cy="252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7000"/>
              </a:lnSpc>
              <a:spcAft>
                <a:spcPts val="799"/>
              </a:spcAft>
            </a:pPr>
            <a:r>
              <a:rPr lang="ru-RU" sz="1000" b="1" strike="noStrike" spc="-1">
                <a:solidFill>
                  <a:srgbClr val="7F7F7F"/>
                </a:solidFill>
                <a:latin typeface="Calibri"/>
              </a:rPr>
              <a:t>Картофель и овощебахчевые культуры, га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8" name="TextBox 20"/>
          <p:cNvSpPr/>
          <p:nvPr/>
        </p:nvSpPr>
        <p:spPr>
          <a:xfrm>
            <a:off x="4781520" y="3151080"/>
            <a:ext cx="4650840" cy="252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7000"/>
              </a:lnSpc>
              <a:spcAft>
                <a:spcPts val="799"/>
              </a:spcAft>
            </a:pPr>
            <a:r>
              <a:rPr lang="ru-RU" sz="1000" b="1" strike="noStrike" spc="-1">
                <a:solidFill>
                  <a:srgbClr val="7F7F7F"/>
                </a:solidFill>
                <a:latin typeface="Calibri"/>
              </a:rPr>
              <a:t>Кормовые культуры, га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9" name="TextBox 22"/>
          <p:cNvSpPr/>
          <p:nvPr/>
        </p:nvSpPr>
        <p:spPr>
          <a:xfrm>
            <a:off x="2155680" y="1033560"/>
            <a:ext cx="549540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b="1" strike="noStrike" spc="-1">
                <a:solidFill>
                  <a:srgbClr val="F76321"/>
                </a:solidFill>
                <a:latin typeface="Arial"/>
              </a:rPr>
              <a:t>ХАРАКТЕРИСТИКА ОСНОВНЫХ ВИДОВ ЭКОНОМИЧЕСКОЙ ДЕЯТЕЛЬНОСТИ 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0" name="TextBox 24"/>
          <p:cNvSpPr/>
          <p:nvPr/>
        </p:nvSpPr>
        <p:spPr>
          <a:xfrm>
            <a:off x="2246400" y="1271520"/>
            <a:ext cx="474156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Arial"/>
              </a:rPr>
              <a:t>СЕЛЬСКОЕ ХОЗЯЙСТВО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261" name="Таблица 2"/>
          <p:cNvGraphicFramePr/>
          <p:nvPr/>
        </p:nvGraphicFramePr>
        <p:xfrm>
          <a:off x="179640" y="1762200"/>
          <a:ext cx="4231080" cy="1269720"/>
        </p:xfrm>
        <a:graphic>
          <a:graphicData uri="http://schemas.openxmlformats.org/drawingml/2006/table">
            <a:tbl>
              <a:tblPr/>
              <a:tblGrid>
                <a:gridCol w="1869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47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 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Сельскохозяйственные организации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41649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38876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45029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2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Хозяйства населения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384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366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334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7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Крестьянские (фермерские) хозяйства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27421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24204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25363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7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Хозяйства всех категорий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69454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63446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70726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62" name="Таблица 3"/>
          <p:cNvGraphicFramePr/>
          <p:nvPr/>
        </p:nvGraphicFramePr>
        <p:xfrm>
          <a:off x="4644000" y="1746360"/>
          <a:ext cx="4235760" cy="1282680"/>
        </p:xfrm>
        <a:graphic>
          <a:graphicData uri="http://schemas.openxmlformats.org/drawingml/2006/table">
            <a:tbl>
              <a:tblPr/>
              <a:tblGrid>
                <a:gridCol w="193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3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 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Сельскохозяйственные организации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16152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21796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17331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Хозяйства населения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1194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1165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Крестьянские (фермерские) хозяйства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11625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13024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12712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5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Хозяйства всех категорий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28971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35985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30043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63" name="Таблица 4"/>
          <p:cNvGraphicFramePr/>
          <p:nvPr/>
        </p:nvGraphicFramePr>
        <p:xfrm>
          <a:off x="150120" y="3481560"/>
          <a:ext cx="4266720" cy="1045440"/>
        </p:xfrm>
        <a:graphic>
          <a:graphicData uri="http://schemas.openxmlformats.org/drawingml/2006/table">
            <a:tbl>
              <a:tblPr/>
              <a:tblGrid>
                <a:gridCol w="19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6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13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 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3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Хозяйства населения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2711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2410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4282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13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Крестьянские (фермерские) хозяйства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351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116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85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13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Хозяйства всех категорий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3062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2526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4367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64" name="Таблица 7"/>
          <p:cNvGraphicFramePr/>
          <p:nvPr/>
        </p:nvGraphicFramePr>
        <p:xfrm>
          <a:off x="4644000" y="3481560"/>
          <a:ext cx="4285440" cy="1306440"/>
        </p:xfrm>
        <a:graphic>
          <a:graphicData uri="http://schemas.openxmlformats.org/drawingml/2006/table">
            <a:tbl>
              <a:tblPr/>
              <a:tblGrid>
                <a:gridCol w="194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5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22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 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Сельскохозяйственные организации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11042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10912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8990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22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Хозяйства населения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149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132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2223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5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Крестьянские (фермерские) хозяйства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1274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1415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573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5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Хозяйства всех категорий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12465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12459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11786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EE6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5" name="Прямоугольник 18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2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66" name="TextBox 22"/>
          <p:cNvSpPr/>
          <p:nvPr/>
        </p:nvSpPr>
        <p:spPr>
          <a:xfrm>
            <a:off x="139320" y="450720"/>
            <a:ext cx="366192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ОСНОВНЫЕ ПОКАЗАТЕЛИ 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СОЦИАЛЬНО - ЭКОНОМИЧЕСКОГО РАЗВИТИЯ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7" name="TextBox 21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68" name="Picture 4" descr="http://melovatka.ucoz.com/kalach3.gif"/>
          <p:cNvPicPr/>
          <p:nvPr/>
        </p:nvPicPr>
        <p:blipFill>
          <a:blip r:embed="rId3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sp>
        <p:nvSpPr>
          <p:cNvPr id="269" name="PlaceHolder 1"/>
          <p:cNvSpPr>
            <a:spLocks noGrp="1"/>
          </p:cNvSpPr>
          <p:nvPr>
            <p:ph type="sldNum" idx="21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2BAC0199-FF01-468B-8F51-7587786CFAE2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11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Прямоугольник 2"/>
          <p:cNvSpPr/>
          <p:nvPr/>
        </p:nvSpPr>
        <p:spPr>
          <a:xfrm>
            <a:off x="0" y="4982040"/>
            <a:ext cx="9143640" cy="160920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cxnSp>
        <p:nvCxnSpPr>
          <p:cNvPr id="271" name="Прямая соединительная линия 4"/>
          <p:cNvCxnSpPr/>
          <p:nvPr/>
        </p:nvCxnSpPr>
        <p:spPr>
          <a:xfrm>
            <a:off x="0" y="5131080"/>
            <a:ext cx="9144360" cy="360"/>
          </a:xfrm>
          <a:prstGeom prst="straightConnector1">
            <a:avLst/>
          </a:prstGeom>
          <a:ln w="28575">
            <a:solidFill>
              <a:srgbClr val="00B0F0"/>
            </a:solidFill>
            <a:round/>
          </a:ln>
        </p:spPr>
      </p:cxnSp>
      <p:sp>
        <p:nvSpPr>
          <p:cNvPr id="272" name="Прямоугольник 18"/>
          <p:cNvSpPr/>
          <p:nvPr/>
        </p:nvSpPr>
        <p:spPr>
          <a:xfrm>
            <a:off x="1914480" y="1105200"/>
            <a:ext cx="5256360" cy="363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ХАРАКТЕРИСТИКА ОСНОВНЫХ ВИДОВ ЭКОНОМИЧЕСКОЙ ДЕЯТЕЛЬНОСТИ 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3" name="PlaceHolder 1"/>
          <p:cNvSpPr>
            <a:spLocks noGrp="1"/>
          </p:cNvSpPr>
          <p:nvPr>
            <p:ph type="sldNum" idx="22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2A4DAF61-8B3A-4CDD-8ACE-BAB438CA6C62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12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74" name="Прямоугольник 16"/>
          <p:cNvSpPr/>
          <p:nvPr/>
        </p:nvSpPr>
        <p:spPr>
          <a:xfrm>
            <a:off x="970560" y="1501560"/>
            <a:ext cx="154116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ПРОМЫШЛЕННОСТЬ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5" name="Прямоугольник 17"/>
          <p:cNvSpPr/>
          <p:nvPr/>
        </p:nvSpPr>
        <p:spPr>
          <a:xfrm>
            <a:off x="4565520" y="3098880"/>
            <a:ext cx="1541160" cy="226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900" b="1" strike="noStrike" spc="-1">
                <a:solidFill>
                  <a:srgbClr val="00B0F0"/>
                </a:solidFill>
                <a:latin typeface="Calibri"/>
              </a:rPr>
              <a:t>СТРОИТЕЛЬСТВО</a:t>
            </a:r>
            <a:endParaRPr lang="ru-RU" sz="9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6" name="Прямоугольник 20"/>
          <p:cNvSpPr/>
          <p:nvPr/>
        </p:nvSpPr>
        <p:spPr>
          <a:xfrm>
            <a:off x="6922440" y="1486440"/>
            <a:ext cx="2016000" cy="39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Количество организаций 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по отраслям (в 2022 г.):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7" name="Прямоугольник 23"/>
          <p:cNvSpPr/>
          <p:nvPr/>
        </p:nvSpPr>
        <p:spPr>
          <a:xfrm>
            <a:off x="4188600" y="3234960"/>
            <a:ext cx="2188080" cy="40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050" b="1" strike="noStrike" spc="-1">
                <a:solidFill>
                  <a:srgbClr val="808080"/>
                </a:solidFill>
                <a:latin typeface="Calibri"/>
              </a:rPr>
              <a:t>Общая площадь строительства жилых домов, тыс. кв. м.:</a:t>
            </a:r>
            <a:endParaRPr lang="ru-RU" sz="105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278" name="Диаграмма 24"/>
          <p:cNvGraphicFramePr/>
          <p:nvPr/>
        </p:nvGraphicFramePr>
        <p:xfrm>
          <a:off x="3972240" y="3650400"/>
          <a:ext cx="2831760" cy="1331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79" name="Таблица 3"/>
          <p:cNvGraphicFramePr/>
          <p:nvPr/>
        </p:nvGraphicFramePr>
        <p:xfrm>
          <a:off x="6964560" y="1949400"/>
          <a:ext cx="2016000" cy="2557800"/>
        </p:xfrm>
        <a:graphic>
          <a:graphicData uri="http://schemas.openxmlformats.org/drawingml/2006/table">
            <a:tbl>
              <a:tblPr/>
              <a:tblGrid>
                <a:gridCol w="1371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5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в сельском хозяйстве</a:t>
                      </a:r>
                      <a:endParaRPr lang="ru-RU" sz="105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>
                      <a:noFill/>
                    </a:lnL>
                    <a:lnR>
                      <a:noFill/>
                    </a:lnR>
                    <a:lnT w="12240">
                      <a:solidFill>
                        <a:srgbClr val="4F81BD"/>
                      </a:solidFill>
                      <a:prstDash val="soli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5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174</a:t>
                      </a:r>
                      <a:endParaRPr lang="ru-RU" sz="105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 w="12240">
                      <a:solidFill>
                        <a:srgbClr val="4F81BD"/>
                      </a:solidFill>
                      <a:prstDash val="soli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5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в промышленности</a:t>
                      </a:r>
                      <a:endParaRPr lang="ru-RU" sz="105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5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58</a:t>
                      </a:r>
                      <a:endParaRPr lang="ru-RU" sz="105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5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в торговле</a:t>
                      </a:r>
                      <a:endParaRPr lang="ru-RU" sz="105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5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634</a:t>
                      </a:r>
                      <a:endParaRPr lang="ru-RU" sz="105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3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5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в строительстве</a:t>
                      </a:r>
                      <a:endParaRPr lang="ru-RU" sz="105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5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65</a:t>
                      </a:r>
                      <a:endParaRPr lang="ru-RU" sz="105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5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5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в общественном питании </a:t>
                      </a:r>
                      <a:endParaRPr lang="ru-RU" sz="105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5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33</a:t>
                      </a:r>
                      <a:endParaRPr lang="ru-RU" sz="105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3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5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в образовании</a:t>
                      </a:r>
                      <a:endParaRPr lang="ru-RU" sz="105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5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43</a:t>
                      </a:r>
                      <a:endParaRPr lang="ru-RU" sz="105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5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в транспорте</a:t>
                      </a:r>
                      <a:endParaRPr lang="ru-RU" sz="105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5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2</a:t>
                      </a:r>
                      <a:endParaRPr lang="ru-RU" sz="105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solidFill>
                      <a:srgbClr val="4F81BD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80" name="Таблица 6"/>
          <p:cNvGraphicFramePr/>
          <p:nvPr/>
        </p:nvGraphicFramePr>
        <p:xfrm>
          <a:off x="168120" y="1796760"/>
          <a:ext cx="3664440" cy="2442240"/>
        </p:xfrm>
        <a:graphic>
          <a:graphicData uri="http://schemas.openxmlformats.org/drawingml/2006/table">
            <a:tbl>
              <a:tblPr/>
              <a:tblGrid>
                <a:gridCol w="2269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7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7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30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0" algn="l"/>
                        </a:tabLs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Объем отгруженных товаров собственного производства, тыс. рублей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2840" marR="4284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en-US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2021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2840" marR="4284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2022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2840" marR="4284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8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Оборот организаций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2840" marR="4284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18839715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20824782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16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Сельское хозяйство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2840" marR="4284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5532515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5739631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10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Обрабатывающие производства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2840" marR="4284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12720573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14473853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54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Производство и распределение электроэнергии, газа и воды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2840" marR="4284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557627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583298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096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Строительство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2840" marR="4284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29000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28000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81" name="TextBox 8"/>
          <p:cNvSpPr/>
          <p:nvPr/>
        </p:nvSpPr>
        <p:spPr>
          <a:xfrm>
            <a:off x="3636000" y="1499760"/>
            <a:ext cx="4644000" cy="236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07000"/>
              </a:lnSpc>
              <a:spcAft>
                <a:spcPts val="799"/>
              </a:spcAft>
              <a:tabLst>
                <a:tab pos="0" algn="l"/>
              </a:tabLst>
            </a:pPr>
            <a:r>
              <a:rPr lang="ru-RU" sz="900" b="1" strike="noStrike" spc="-1">
                <a:solidFill>
                  <a:srgbClr val="00B0F0"/>
                </a:solidFill>
                <a:latin typeface="Calibri"/>
              </a:rPr>
              <a:t>Перечень крупных промышленных предприятий</a:t>
            </a:r>
            <a:endParaRPr lang="ru-RU" sz="9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282" name="Таблица 9"/>
          <p:cNvGraphicFramePr/>
          <p:nvPr/>
        </p:nvGraphicFramePr>
        <p:xfrm>
          <a:off x="3951000" y="1805760"/>
          <a:ext cx="2853000" cy="1236600"/>
        </p:xfrm>
        <a:graphic>
          <a:graphicData uri="http://schemas.openxmlformats.org/drawingml/2006/table">
            <a:tbl>
              <a:tblPr/>
              <a:tblGrid>
                <a:gridCol w="365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6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61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№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Наименование компании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1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1.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АО «КРИСТАЛЛ»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82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2.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ПАО МК «Воронежский» филиал «Калачеевский сырзавод»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1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3.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МП «Райводснаб»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83" name="Прямоугольник 19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4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84" name="TextBox 25"/>
          <p:cNvSpPr/>
          <p:nvPr/>
        </p:nvSpPr>
        <p:spPr>
          <a:xfrm>
            <a:off x="139320" y="450720"/>
            <a:ext cx="366192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ОСНОВНЫЕ ПОКАЗАТЕЛИ 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СОЦИАЛЬНО - ЭКОНОМИЧЕСКОГО РАЗВИТИЯ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5" name="TextBox 29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86" name="Picture 4" descr="http://melovatka.ucoz.com/kalach3.gif"/>
          <p:cNvPicPr/>
          <p:nvPr/>
        </p:nvPicPr>
        <p:blipFill>
          <a:blip r:embed="rId5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287" name="Таблица 21"/>
          <p:cNvGraphicFramePr/>
          <p:nvPr/>
        </p:nvGraphicFramePr>
        <p:xfrm>
          <a:off x="93240" y="4317840"/>
          <a:ext cx="3642480" cy="396360"/>
        </p:xfrm>
        <a:graphic>
          <a:graphicData uri="http://schemas.openxmlformats.org/drawingml/2006/table">
            <a:tbl>
              <a:tblPr/>
              <a:tblGrid>
                <a:gridCol w="817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4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1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8,6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Численность населения, занятого в промышленности (от общей численности в %)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Прямоугольник 2"/>
          <p:cNvSpPr/>
          <p:nvPr/>
        </p:nvSpPr>
        <p:spPr>
          <a:xfrm>
            <a:off x="0" y="4982040"/>
            <a:ext cx="9143640" cy="160920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cxnSp>
        <p:nvCxnSpPr>
          <p:cNvPr id="289" name="Прямая соединительная линия 4"/>
          <p:cNvCxnSpPr/>
          <p:nvPr/>
        </p:nvCxnSpPr>
        <p:spPr>
          <a:xfrm>
            <a:off x="0" y="5131080"/>
            <a:ext cx="9144360" cy="360"/>
          </a:xfrm>
          <a:prstGeom prst="straightConnector1">
            <a:avLst/>
          </a:prstGeom>
          <a:ln w="28575">
            <a:solidFill>
              <a:srgbClr val="00B0F0"/>
            </a:solidFill>
            <a:round/>
          </a:ln>
        </p:spPr>
      </p:cxnSp>
      <p:sp>
        <p:nvSpPr>
          <p:cNvPr id="290" name="Прямоугольник 18"/>
          <p:cNvSpPr/>
          <p:nvPr/>
        </p:nvSpPr>
        <p:spPr>
          <a:xfrm>
            <a:off x="2988000" y="1203480"/>
            <a:ext cx="3312000" cy="363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ТОРГОВЛЯ И ПЛАТНЫЕ УСЛУГИ НАСЕЛЕНИЮ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1" name="PlaceHolder 1"/>
          <p:cNvSpPr>
            <a:spLocks noGrp="1"/>
          </p:cNvSpPr>
          <p:nvPr>
            <p:ph type="sldNum" idx="23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1D4E3B23-8987-4FCB-9C28-75A376741494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13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292" name="Таблица 14"/>
          <p:cNvGraphicFramePr/>
          <p:nvPr/>
        </p:nvGraphicFramePr>
        <p:xfrm>
          <a:off x="618840" y="1779480"/>
          <a:ext cx="3197880" cy="1290600"/>
        </p:xfrm>
        <a:graphic>
          <a:graphicData uri="http://schemas.openxmlformats.org/drawingml/2006/table">
            <a:tbl>
              <a:tblPr/>
              <a:tblGrid>
                <a:gridCol w="717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0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2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478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Магазинов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2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40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Павильонов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2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21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Киоск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2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15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Магазинов федеральных торговых сетей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93" name="Прямоугольник 16"/>
          <p:cNvSpPr/>
          <p:nvPr/>
        </p:nvSpPr>
        <p:spPr>
          <a:xfrm>
            <a:off x="5084640" y="3256560"/>
            <a:ext cx="3672000" cy="333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ОТДЕЛЬНЫЕ ПОКАЗАТЕЛИ ТОРГОВЛИ 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(БЕЗ СУБЪЕКТОВ МАЛОГО ПРЕДПРИНИМАТЕЛЬСТВА)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4" name="Прямоугольник 19"/>
          <p:cNvSpPr/>
          <p:nvPr/>
        </p:nvSpPr>
        <p:spPr>
          <a:xfrm>
            <a:off x="765360" y="3635280"/>
            <a:ext cx="92844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ЗАО «ТАНДЕР»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5" name="Прямоугольник 23"/>
          <p:cNvSpPr/>
          <p:nvPr/>
        </p:nvSpPr>
        <p:spPr>
          <a:xfrm>
            <a:off x="3016800" y="3705840"/>
            <a:ext cx="1003320" cy="45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ООО ТОРГОВАЯ СЕТЬ «СЕМЬ ДНЕЙ»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96" name="Picture 2" descr="C:\Users\nkuramshina\Desktop\логотипы федеральных торговых сетей\information_items_property_806.jpg"/>
          <p:cNvPicPr/>
          <p:nvPr/>
        </p:nvPicPr>
        <p:blipFill>
          <a:blip r:embed="rId3"/>
          <a:srcRect t="31414" b="31414"/>
          <a:stretch/>
        </p:blipFill>
        <p:spPr>
          <a:xfrm>
            <a:off x="765360" y="3351960"/>
            <a:ext cx="1022040" cy="285480"/>
          </a:xfrm>
          <a:prstGeom prst="rect">
            <a:avLst/>
          </a:prstGeom>
          <a:ln w="0">
            <a:noFill/>
          </a:ln>
        </p:spPr>
      </p:pic>
      <p:pic>
        <p:nvPicPr>
          <p:cNvPr id="297" name="Picture 3" descr="C:\Users\nkuramshina\Desktop\логотипы федеральных торговых сетей\пятерочка.jpg"/>
          <p:cNvPicPr/>
          <p:nvPr/>
        </p:nvPicPr>
        <p:blipFill>
          <a:blip r:embed="rId4"/>
          <a:srcRect l="18597" t="18597" r="18597" b="18597"/>
          <a:stretch/>
        </p:blipFill>
        <p:spPr>
          <a:xfrm>
            <a:off x="2159640" y="3277440"/>
            <a:ext cx="499680" cy="499680"/>
          </a:xfrm>
          <a:prstGeom prst="rect">
            <a:avLst/>
          </a:prstGeom>
          <a:ln w="0">
            <a:noFill/>
          </a:ln>
        </p:spPr>
      </p:pic>
      <p:pic>
        <p:nvPicPr>
          <p:cNvPr id="298" name="Picture 5" descr="C:\Users\nkuramshina\Desktop\логотипы федеральных торговых сетей\company-44573.png"/>
          <p:cNvPicPr/>
          <p:nvPr/>
        </p:nvPicPr>
        <p:blipFill>
          <a:blip r:embed="rId5"/>
          <a:stretch/>
        </p:blipFill>
        <p:spPr>
          <a:xfrm>
            <a:off x="3088080" y="3277440"/>
            <a:ext cx="928440" cy="315000"/>
          </a:xfrm>
          <a:prstGeom prst="rect">
            <a:avLst/>
          </a:prstGeom>
          <a:ln w="0">
            <a:noFill/>
          </a:ln>
        </p:spPr>
      </p:pic>
      <p:sp>
        <p:nvSpPr>
          <p:cNvPr id="299" name="Прямоугольник 25"/>
          <p:cNvSpPr/>
          <p:nvPr/>
        </p:nvSpPr>
        <p:spPr>
          <a:xfrm>
            <a:off x="1724760" y="3906720"/>
            <a:ext cx="133488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ООО «РЕГИОН ПРОДУКТ»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300" name="Таблица 3"/>
          <p:cNvGraphicFramePr/>
          <p:nvPr/>
        </p:nvGraphicFramePr>
        <p:xfrm>
          <a:off x="4743360" y="1808640"/>
          <a:ext cx="4011840" cy="1353240"/>
        </p:xfrm>
        <a:graphic>
          <a:graphicData uri="http://schemas.openxmlformats.org/drawingml/2006/table">
            <a:tbl>
              <a:tblPr/>
              <a:tblGrid>
                <a:gridCol w="113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3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2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2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76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2020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2021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2022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Сальдо прибылей и убытков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497549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1275192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76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Прибыль (+)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505109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76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Убыток (-)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7560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6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Дебиторская задолженность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474438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1533862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76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Кредиторская задолженность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413242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1104644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01" name="TextBox 6"/>
          <p:cNvSpPr/>
          <p:nvPr/>
        </p:nvSpPr>
        <p:spPr>
          <a:xfrm>
            <a:off x="4212000" y="1524240"/>
            <a:ext cx="4644720" cy="252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7000"/>
              </a:lnSpc>
              <a:spcAft>
                <a:spcPts val="799"/>
              </a:spcAft>
              <a:tabLst>
                <a:tab pos="0" algn="l"/>
              </a:tabLst>
            </a:pPr>
            <a:r>
              <a:rPr lang="ru-RU" sz="1000" b="1" strike="noStrike" spc="-1">
                <a:solidFill>
                  <a:srgbClr val="00B0F0"/>
                </a:solidFill>
                <a:latin typeface="Calibri"/>
                <a:ea typeface="Calibri"/>
              </a:rPr>
              <a:t>Показатели финансового состояния организаций, тыс. рублей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302" name="Таблица 7"/>
          <p:cNvGraphicFramePr/>
          <p:nvPr/>
        </p:nvGraphicFramePr>
        <p:xfrm>
          <a:off x="4350600" y="3635280"/>
          <a:ext cx="4622760" cy="1221840"/>
        </p:xfrm>
        <a:graphic>
          <a:graphicData uri="http://schemas.openxmlformats.org/drawingml/2006/table">
            <a:tbl>
              <a:tblPr/>
              <a:tblGrid>
                <a:gridCol w="2201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7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0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2020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2021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2022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3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Оборот розничной торговли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5683091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6331384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6861517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Оборот общественного питания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187565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196944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214669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1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Оборот розничной торговли продовольственными товарами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2784715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3115041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3362145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Объем платных услуг населению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1528714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1772697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1864877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3" name="Прямоугольник 8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6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04" name="TextBox 9"/>
          <p:cNvSpPr/>
          <p:nvPr/>
        </p:nvSpPr>
        <p:spPr>
          <a:xfrm>
            <a:off x="139320" y="450720"/>
            <a:ext cx="366192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ОСНОВНЫЕ ПОКАЗАТЕЛИ 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СОЦИАЛЬНО - ЭКОНОМИЧЕСКОГО РАЗВИТИЯ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5" name="TextBox 28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6" name="Picture 4" descr="http://melovatka.ucoz.com/kalach3.gif"/>
          <p:cNvPicPr/>
          <p:nvPr/>
        </p:nvPicPr>
        <p:blipFill>
          <a:blip r:embed="rId7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Прямоугольник 2"/>
          <p:cNvSpPr/>
          <p:nvPr/>
        </p:nvSpPr>
        <p:spPr>
          <a:xfrm>
            <a:off x="0" y="4982040"/>
            <a:ext cx="9143640" cy="160920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08" name="Прямоугольник 1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3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cxnSp>
        <p:nvCxnSpPr>
          <p:cNvPr id="309" name="Прямая соединительная линия 4"/>
          <p:cNvCxnSpPr/>
          <p:nvPr/>
        </p:nvCxnSpPr>
        <p:spPr>
          <a:xfrm>
            <a:off x="0" y="5131080"/>
            <a:ext cx="9144360" cy="360"/>
          </a:xfrm>
          <a:prstGeom prst="straightConnector1">
            <a:avLst/>
          </a:prstGeom>
          <a:ln w="28575">
            <a:solidFill>
              <a:srgbClr val="00B0F0"/>
            </a:solidFill>
            <a:round/>
          </a:ln>
        </p:spPr>
      </p:cxnSp>
      <p:sp>
        <p:nvSpPr>
          <p:cNvPr id="310" name="TextBox 5"/>
          <p:cNvSpPr/>
          <p:nvPr/>
        </p:nvSpPr>
        <p:spPr>
          <a:xfrm>
            <a:off x="184680" y="527400"/>
            <a:ext cx="158328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ИНФРАСТРУКТУРА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1" name="PlaceHolder 1"/>
          <p:cNvSpPr>
            <a:spLocks noGrp="1"/>
          </p:cNvSpPr>
          <p:nvPr>
            <p:ph type="sldNum" idx="24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4DDCB978-2A57-4B15-8B4B-825A94670145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14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312" name="Таблица 17"/>
          <p:cNvGraphicFramePr/>
          <p:nvPr/>
        </p:nvGraphicFramePr>
        <p:xfrm>
          <a:off x="241920" y="3416760"/>
          <a:ext cx="4483080" cy="502560"/>
        </p:xfrm>
        <a:graphic>
          <a:graphicData uri="http://schemas.openxmlformats.org/drawingml/2006/table">
            <a:tbl>
              <a:tblPr/>
              <a:tblGrid>
                <a:gridCol w="2423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8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12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  Пассажирооборот (тыс.пасс/км)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2738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2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  Перевозка пассажиров (тыс.пассажиров)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183,6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3" name="Прямоугольник 19"/>
          <p:cNvSpPr/>
          <p:nvPr/>
        </p:nvSpPr>
        <p:spPr>
          <a:xfrm>
            <a:off x="5868000" y="4533480"/>
            <a:ext cx="216504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900" b="1" strike="noStrike" spc="-1">
                <a:solidFill>
                  <a:srgbClr val="00B0F0"/>
                </a:solidFill>
                <a:latin typeface="Calibri"/>
              </a:rPr>
              <a:t>КАРТА ТРАНСПОРТНЫХ ПУТЕЙ СООБЩЕНИЯ НА ТЕРРИТОРИИ РАЙОНА</a:t>
            </a:r>
            <a:endParaRPr lang="ru-RU" sz="9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4" name="TextBox 15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15" name="Picture 4" descr="http://melovatka.ucoz.com/kalach3.gif"/>
          <p:cNvPicPr/>
          <p:nvPr/>
        </p:nvPicPr>
        <p:blipFill>
          <a:blip r:embed="rId4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pic>
        <p:nvPicPr>
          <p:cNvPr id="316" name="Рисунок 22" descr="X:\Общая\Отдел экономики\Березнева\4(II)_Развитие транспорта.jpg"/>
          <p:cNvPicPr/>
          <p:nvPr/>
        </p:nvPicPr>
        <p:blipFill>
          <a:blip r:embed="rId5"/>
          <a:stretch/>
        </p:blipFill>
        <p:spPr>
          <a:xfrm>
            <a:off x="4946400" y="1327320"/>
            <a:ext cx="4065840" cy="3094920"/>
          </a:xfrm>
          <a:prstGeom prst="rect">
            <a:avLst/>
          </a:prstGeom>
          <a:ln w="0">
            <a:noFill/>
          </a:ln>
        </p:spPr>
      </p:pic>
      <p:sp>
        <p:nvSpPr>
          <p:cNvPr id="317" name="Прямоугольник 23"/>
          <p:cNvSpPr/>
          <p:nvPr/>
        </p:nvSpPr>
        <p:spPr>
          <a:xfrm>
            <a:off x="179640" y="1327320"/>
            <a:ext cx="4608000" cy="1960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ТРАНСПОРТ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  <a:p>
            <a:pPr marL="171360" indent="-171360">
              <a:lnSpc>
                <a:spcPct val="150000"/>
              </a:lnSpc>
              <a:buClr>
                <a:srgbClr val="808080"/>
              </a:buClr>
              <a:buFont typeface="Arial"/>
              <a:buChar char="•"/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Виды транспорта: автомобильный транспорт; ж/д.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Осуществляются: 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- транспортное сообщение с г. Воронеж, с. Петропавловка   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- пригородные пассажироперевозки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 marL="171360" indent="-171360">
              <a:lnSpc>
                <a:spcPct val="150000"/>
              </a:lnSpc>
              <a:buClr>
                <a:srgbClr val="808080"/>
              </a:buClr>
              <a:buFont typeface="Arial"/>
              <a:buChar char="•"/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пассажирские перевозки осуществляют автопредприятия: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- ОАО «Калачеевское автопредприятие»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- ИП Серяков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Прямоугольник 2"/>
          <p:cNvSpPr/>
          <p:nvPr/>
        </p:nvSpPr>
        <p:spPr>
          <a:xfrm>
            <a:off x="0" y="4982040"/>
            <a:ext cx="9143640" cy="160920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19" name="Прямоугольник 1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3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cxnSp>
        <p:nvCxnSpPr>
          <p:cNvPr id="320" name="Прямая соединительная линия 4"/>
          <p:cNvCxnSpPr/>
          <p:nvPr/>
        </p:nvCxnSpPr>
        <p:spPr>
          <a:xfrm>
            <a:off x="0" y="5131080"/>
            <a:ext cx="9144360" cy="360"/>
          </a:xfrm>
          <a:prstGeom prst="straightConnector1">
            <a:avLst/>
          </a:prstGeom>
          <a:ln w="28575">
            <a:solidFill>
              <a:srgbClr val="00B0F0"/>
            </a:solidFill>
            <a:round/>
          </a:ln>
        </p:spPr>
      </p:cxnSp>
      <p:sp>
        <p:nvSpPr>
          <p:cNvPr id="321" name="TextBox 5"/>
          <p:cNvSpPr/>
          <p:nvPr/>
        </p:nvSpPr>
        <p:spPr>
          <a:xfrm>
            <a:off x="184680" y="527400"/>
            <a:ext cx="158328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ИНФРАСТРУКТУРА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2" name="PlaceHolder 1"/>
          <p:cNvSpPr>
            <a:spLocks noGrp="1"/>
          </p:cNvSpPr>
          <p:nvPr>
            <p:ph type="sldNum" idx="25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8F059C4B-DB1A-494E-9824-72F599FBFCC4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15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323" name="Picture 1" descr="C:\Documents and Settings\grib\Рабочий стол\мтс.png"/>
          <p:cNvPicPr/>
          <p:nvPr/>
        </p:nvPicPr>
        <p:blipFill>
          <a:blip r:embed="rId4"/>
          <a:stretch/>
        </p:blipFill>
        <p:spPr>
          <a:xfrm>
            <a:off x="6507720" y="1649880"/>
            <a:ext cx="900720" cy="423360"/>
          </a:xfrm>
          <a:prstGeom prst="rect">
            <a:avLst/>
          </a:prstGeom>
          <a:ln w="0">
            <a:noFill/>
          </a:ln>
        </p:spPr>
      </p:pic>
      <p:pic>
        <p:nvPicPr>
          <p:cNvPr id="324" name="Picture 3" descr="C:\Documents and Settings\grib\Рабочий стол\200px-Билайн_2.png"/>
          <p:cNvPicPr/>
          <p:nvPr/>
        </p:nvPicPr>
        <p:blipFill>
          <a:blip r:embed="rId5"/>
          <a:stretch/>
        </p:blipFill>
        <p:spPr>
          <a:xfrm>
            <a:off x="7833240" y="1431000"/>
            <a:ext cx="908640" cy="718560"/>
          </a:xfrm>
          <a:prstGeom prst="rect">
            <a:avLst/>
          </a:prstGeom>
          <a:ln w="0">
            <a:noFill/>
          </a:ln>
        </p:spPr>
      </p:pic>
      <p:pic>
        <p:nvPicPr>
          <p:cNvPr id="325" name="Picture 4" descr="C:\Documents and Settings\grib\Рабочий стол\мегафон.PNG"/>
          <p:cNvPicPr/>
          <p:nvPr/>
        </p:nvPicPr>
        <p:blipFill>
          <a:blip r:embed="rId6"/>
          <a:stretch/>
        </p:blipFill>
        <p:spPr>
          <a:xfrm>
            <a:off x="6340680" y="2387160"/>
            <a:ext cx="1242000" cy="427680"/>
          </a:xfrm>
          <a:prstGeom prst="rect">
            <a:avLst/>
          </a:prstGeom>
          <a:ln w="0">
            <a:noFill/>
          </a:ln>
        </p:spPr>
      </p:pic>
      <p:pic>
        <p:nvPicPr>
          <p:cNvPr id="326" name="Picture 5" descr="C:\Documents and Settings\grib\Рабочий стол\теле2.png"/>
          <p:cNvPicPr/>
          <p:nvPr/>
        </p:nvPicPr>
        <p:blipFill>
          <a:blip r:embed="rId7"/>
          <a:stretch/>
        </p:blipFill>
        <p:spPr>
          <a:xfrm>
            <a:off x="7825680" y="2411280"/>
            <a:ext cx="900720" cy="351720"/>
          </a:xfrm>
          <a:prstGeom prst="rect">
            <a:avLst/>
          </a:prstGeom>
          <a:ln w="0">
            <a:noFill/>
          </a:ln>
        </p:spPr>
      </p:pic>
      <p:pic>
        <p:nvPicPr>
          <p:cNvPr id="327" name="Picture 7" descr="C:\Documents and Settings\grib\Рабочий стол\ростелеком.png"/>
          <p:cNvPicPr/>
          <p:nvPr/>
        </p:nvPicPr>
        <p:blipFill>
          <a:blip r:embed="rId8"/>
          <a:stretch/>
        </p:blipFill>
        <p:spPr>
          <a:xfrm>
            <a:off x="6496920" y="3189600"/>
            <a:ext cx="1135440" cy="466200"/>
          </a:xfrm>
          <a:prstGeom prst="rect">
            <a:avLst/>
          </a:prstGeom>
          <a:ln w="0">
            <a:noFill/>
          </a:ln>
        </p:spPr>
      </p:pic>
      <p:sp>
        <p:nvSpPr>
          <p:cNvPr id="328" name="Прямоугольник 25"/>
          <p:cNvSpPr/>
          <p:nvPr/>
        </p:nvSpPr>
        <p:spPr>
          <a:xfrm>
            <a:off x="7737480" y="2874240"/>
            <a:ext cx="107892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ООО «ТЕЛЕ-2» 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9" name="Прямоугольник 27"/>
          <p:cNvSpPr/>
          <p:nvPr/>
        </p:nvSpPr>
        <p:spPr>
          <a:xfrm>
            <a:off x="6514200" y="2784600"/>
            <a:ext cx="107892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ПАО «МЕГАФОН»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0" name="Прямоугольник 31"/>
          <p:cNvSpPr/>
          <p:nvPr/>
        </p:nvSpPr>
        <p:spPr>
          <a:xfrm>
            <a:off x="6587640" y="3740400"/>
            <a:ext cx="112824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ПАО «РОСТЕЛЕКОМ»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1" name="Прямоугольник 36"/>
          <p:cNvSpPr/>
          <p:nvPr/>
        </p:nvSpPr>
        <p:spPr>
          <a:xfrm>
            <a:off x="7632720" y="2114280"/>
            <a:ext cx="129708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ПАО «ВЫМПЕЛКОМ»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2" name="TextBox 6"/>
          <p:cNvSpPr/>
          <p:nvPr/>
        </p:nvSpPr>
        <p:spPr>
          <a:xfrm>
            <a:off x="6271560" y="2115000"/>
            <a:ext cx="152460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ПАО «МТС»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3" name="Прямоугольник 53"/>
          <p:cNvSpPr/>
          <p:nvPr/>
        </p:nvSpPr>
        <p:spPr>
          <a:xfrm>
            <a:off x="2994840" y="3142080"/>
            <a:ext cx="750960" cy="363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ТАРИФЫ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34" name="Picture 2" descr="http://en.realestatesantini.com/data/wysiwyg/8043833_l.jpg"/>
          <p:cNvPicPr/>
          <p:nvPr/>
        </p:nvPicPr>
        <p:blipFill>
          <a:blip r:embed="rId9"/>
          <a:srcRect l="50028" t="50028"/>
          <a:stretch/>
        </p:blipFill>
        <p:spPr>
          <a:xfrm>
            <a:off x="486000" y="4120200"/>
            <a:ext cx="323640" cy="323640"/>
          </a:xfrm>
          <a:prstGeom prst="rect">
            <a:avLst/>
          </a:prstGeom>
          <a:ln w="0">
            <a:noFill/>
          </a:ln>
        </p:spPr>
      </p:pic>
      <p:pic>
        <p:nvPicPr>
          <p:cNvPr id="335" name="Picture 2" descr="http://en.realestatesantini.com/data/wysiwyg/8043833_l.jpg"/>
          <p:cNvPicPr/>
          <p:nvPr/>
        </p:nvPicPr>
        <p:blipFill>
          <a:blip r:embed="rId9"/>
          <a:srcRect l="50028" b="50028"/>
          <a:stretch/>
        </p:blipFill>
        <p:spPr>
          <a:xfrm>
            <a:off x="4694760" y="4170240"/>
            <a:ext cx="323640" cy="323640"/>
          </a:xfrm>
          <a:prstGeom prst="rect">
            <a:avLst/>
          </a:prstGeom>
          <a:ln w="0">
            <a:noFill/>
          </a:ln>
        </p:spPr>
      </p:pic>
      <p:pic>
        <p:nvPicPr>
          <p:cNvPr id="336" name="Picture 2" descr="http://en.realestatesantini.com/data/wysiwyg/8043833_l.jpg"/>
          <p:cNvPicPr/>
          <p:nvPr/>
        </p:nvPicPr>
        <p:blipFill>
          <a:blip r:embed="rId9"/>
          <a:srcRect r="50028" b="50028"/>
          <a:stretch/>
        </p:blipFill>
        <p:spPr>
          <a:xfrm>
            <a:off x="2549880" y="4119840"/>
            <a:ext cx="323640" cy="323640"/>
          </a:xfrm>
          <a:prstGeom prst="rect">
            <a:avLst/>
          </a:prstGeom>
          <a:ln w="0">
            <a:noFill/>
          </a:ln>
        </p:spPr>
      </p:pic>
      <p:sp>
        <p:nvSpPr>
          <p:cNvPr id="337" name="Прямоугольник 30"/>
          <p:cNvSpPr/>
          <p:nvPr/>
        </p:nvSpPr>
        <p:spPr>
          <a:xfrm>
            <a:off x="868320" y="3554640"/>
            <a:ext cx="1313640" cy="29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sz="900" b="1" strike="noStrike" spc="-1">
                <a:solidFill>
                  <a:srgbClr val="00B0F0"/>
                </a:solidFill>
                <a:latin typeface="Calibri"/>
              </a:rPr>
              <a:t>ЭЛЕКТРОЭНЕРГИЯ</a:t>
            </a:r>
            <a:endParaRPr lang="ru-RU" sz="9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8" name="Прямоугольник 31"/>
          <p:cNvSpPr/>
          <p:nvPr/>
        </p:nvSpPr>
        <p:spPr>
          <a:xfrm>
            <a:off x="3075840" y="3560400"/>
            <a:ext cx="371520" cy="29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sz="900" b="1" strike="noStrike" spc="-1">
                <a:solidFill>
                  <a:srgbClr val="00B0F0"/>
                </a:solidFill>
                <a:latin typeface="Calibri"/>
              </a:rPr>
              <a:t>ГАЗ </a:t>
            </a:r>
            <a:endParaRPr lang="ru-RU" sz="9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9" name="Прямоугольник 32"/>
          <p:cNvSpPr/>
          <p:nvPr/>
        </p:nvSpPr>
        <p:spPr>
          <a:xfrm>
            <a:off x="5247000" y="3562200"/>
            <a:ext cx="464400" cy="29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sz="900" b="1" strike="noStrike" spc="-1">
                <a:solidFill>
                  <a:srgbClr val="00B0F0"/>
                </a:solidFill>
                <a:latin typeface="Calibri"/>
              </a:rPr>
              <a:t>ВОДА</a:t>
            </a:r>
            <a:endParaRPr lang="ru-RU" sz="9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0" name="Прямоугольник 33"/>
          <p:cNvSpPr/>
          <p:nvPr/>
        </p:nvSpPr>
        <p:spPr>
          <a:xfrm>
            <a:off x="895680" y="3970080"/>
            <a:ext cx="1361160" cy="54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strike="noStrike" spc="-1">
                <a:solidFill>
                  <a:srgbClr val="00B0F0"/>
                </a:solidFill>
                <a:latin typeface="Calibri"/>
              </a:rPr>
              <a:t>4,85 </a:t>
            </a:r>
            <a:r>
              <a:rPr lang="ru-RU" sz="1050" b="1" strike="noStrike" spc="-1">
                <a:solidFill>
                  <a:srgbClr val="808080"/>
                </a:solidFill>
                <a:latin typeface="Calibri"/>
              </a:rPr>
              <a:t>руб/кВт/ч </a:t>
            </a:r>
            <a:endParaRPr lang="ru-RU" sz="105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1" name="Прямоугольник 35"/>
          <p:cNvSpPr/>
          <p:nvPr/>
        </p:nvSpPr>
        <p:spPr>
          <a:xfrm>
            <a:off x="2984760" y="3970080"/>
            <a:ext cx="1728000" cy="54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strike="noStrike" spc="-1">
                <a:solidFill>
                  <a:srgbClr val="00B0F0"/>
                </a:solidFill>
                <a:latin typeface="Calibri"/>
              </a:rPr>
              <a:t>6,95 </a:t>
            </a:r>
            <a:r>
              <a:rPr lang="ru-RU" sz="1050" b="1" strike="noStrike" spc="-1">
                <a:solidFill>
                  <a:srgbClr val="808080"/>
                </a:solidFill>
                <a:latin typeface="Calibri"/>
              </a:rPr>
              <a:t>руб/куб.м </a:t>
            </a:r>
            <a:endParaRPr lang="ru-RU" sz="105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2" name="Прямоугольник 39"/>
          <p:cNvSpPr/>
          <p:nvPr/>
        </p:nvSpPr>
        <p:spPr>
          <a:xfrm>
            <a:off x="5141520" y="3988080"/>
            <a:ext cx="1832040" cy="54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strike="noStrike" spc="-1">
                <a:solidFill>
                  <a:srgbClr val="00B0F0"/>
                </a:solidFill>
                <a:latin typeface="Calibri"/>
              </a:rPr>
              <a:t>43,45</a:t>
            </a:r>
            <a:r>
              <a:rPr lang="ru-RU" sz="1050" b="1" strike="noStrike" spc="-1">
                <a:solidFill>
                  <a:srgbClr val="808080"/>
                </a:solidFill>
                <a:latin typeface="Calibri"/>
              </a:rPr>
              <a:t> руб/куб.м </a:t>
            </a:r>
            <a:endParaRPr lang="ru-RU" sz="105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3" name="TextBox 36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44" name="Picture 4" descr="http://melovatka.ucoz.com/kalach3.gif"/>
          <p:cNvPicPr/>
          <p:nvPr/>
        </p:nvPicPr>
        <p:blipFill>
          <a:blip r:embed="rId10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sp>
        <p:nvSpPr>
          <p:cNvPr id="345" name="Прямоугольник 40"/>
          <p:cNvSpPr/>
          <p:nvPr/>
        </p:nvSpPr>
        <p:spPr>
          <a:xfrm>
            <a:off x="417240" y="1164600"/>
            <a:ext cx="5450400" cy="1504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                                  ТЕЛЕКОММУНИКАЦИОННЫЕ СИСТЕМЫ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  <a:p>
            <a:pPr marL="171360" indent="-171360">
              <a:lnSpc>
                <a:spcPct val="150000"/>
              </a:lnSpc>
              <a:buClr>
                <a:srgbClr val="808080"/>
              </a:buClr>
              <a:buFont typeface="Arial"/>
              <a:buChar char="•"/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Операторы оказывающие услуги связи: ПАО «Ростелеком», филиал АО «Почта России»,  кроме того мобильная связь и передача данных осуществляется сотовыми операторами: ПАО «Вымпелком», ПАО «Мегафон», ООО «Теле2», ПАО «МТС»</a:t>
            </a:r>
            <a:r>
              <a:rPr lang="en-US" sz="1000" b="1" strike="noStrike" spc="-1">
                <a:solidFill>
                  <a:srgbClr val="808080"/>
                </a:solidFill>
                <a:latin typeface="Calibri"/>
              </a:rPr>
              <a:t>.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 marL="171360" indent="-171360">
              <a:lnSpc>
                <a:spcPct val="150000"/>
              </a:lnSpc>
              <a:buClr>
                <a:srgbClr val="808080"/>
              </a:buClr>
              <a:buFont typeface="Arial"/>
              <a:buChar char="•"/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Населению оказываются следующие виды связи: местная телефонная связь; почтовая связь; междугородная и международная связь; услуги по передаче данных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46" name="Рисунок 3"/>
          <p:cNvPicPr/>
          <p:nvPr/>
        </p:nvPicPr>
        <p:blipFill>
          <a:blip r:embed="rId11"/>
          <a:stretch/>
        </p:blipFill>
        <p:spPr>
          <a:xfrm>
            <a:off x="7887960" y="3239280"/>
            <a:ext cx="896040" cy="436680"/>
          </a:xfrm>
          <a:prstGeom prst="rect">
            <a:avLst/>
          </a:prstGeom>
          <a:ln w="0">
            <a:noFill/>
          </a:ln>
        </p:spPr>
      </p:pic>
      <p:sp>
        <p:nvSpPr>
          <p:cNvPr id="347" name="Прямоугольник 31"/>
          <p:cNvSpPr/>
          <p:nvPr/>
        </p:nvSpPr>
        <p:spPr>
          <a:xfrm>
            <a:off x="7761960" y="3737880"/>
            <a:ext cx="123732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АО «ПОЧТА РОССИИ»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Прямоугольник 2"/>
          <p:cNvSpPr/>
          <p:nvPr/>
        </p:nvSpPr>
        <p:spPr>
          <a:xfrm>
            <a:off x="0" y="4982040"/>
            <a:ext cx="9143640" cy="160920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cxnSp>
        <p:nvCxnSpPr>
          <p:cNvPr id="349" name="Прямая соединительная линия 4"/>
          <p:cNvCxnSpPr/>
          <p:nvPr/>
        </p:nvCxnSpPr>
        <p:spPr>
          <a:xfrm>
            <a:off x="0" y="5131080"/>
            <a:ext cx="9144360" cy="360"/>
          </a:xfrm>
          <a:prstGeom prst="straightConnector1">
            <a:avLst/>
          </a:prstGeom>
          <a:ln w="28575">
            <a:solidFill>
              <a:srgbClr val="00B0F0"/>
            </a:solidFill>
            <a:round/>
          </a:ln>
        </p:spPr>
      </p:cxnSp>
      <p:sp>
        <p:nvSpPr>
          <p:cNvPr id="350" name="PlaceHolder 1"/>
          <p:cNvSpPr>
            <a:spLocks noGrp="1"/>
          </p:cNvSpPr>
          <p:nvPr>
            <p:ph type="sldNum" idx="26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FB6BDF7B-C0C7-48B8-BCEB-64B9411404F1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16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351" name="Группа 22"/>
          <p:cNvGrpSpPr/>
          <p:nvPr/>
        </p:nvGrpSpPr>
        <p:grpSpPr>
          <a:xfrm>
            <a:off x="4363920" y="1976040"/>
            <a:ext cx="1003320" cy="933480"/>
            <a:chOff x="4363920" y="1976040"/>
            <a:chExt cx="1003320" cy="933480"/>
          </a:xfrm>
        </p:grpSpPr>
        <p:sp>
          <p:nvSpPr>
            <p:cNvPr id="352" name="Прямоугольник 23"/>
            <p:cNvSpPr/>
            <p:nvPr/>
          </p:nvSpPr>
          <p:spPr>
            <a:xfrm>
              <a:off x="4501800" y="1976040"/>
              <a:ext cx="647640" cy="64764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ru-RU" sz="800" b="1" strike="noStrike" spc="-1">
                  <a:solidFill>
                    <a:schemeClr val="lt1"/>
                  </a:solidFill>
                  <a:latin typeface="Calibri"/>
                </a:rPr>
                <a:t>ЛОГОТИП</a:t>
              </a:r>
              <a:endParaRPr lang="ru-RU" sz="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53" name="Прямоугольник 24"/>
            <p:cNvSpPr/>
            <p:nvPr/>
          </p:nvSpPr>
          <p:spPr>
            <a:xfrm>
              <a:off x="4363920" y="2698200"/>
              <a:ext cx="1003320" cy="2113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ru-RU" sz="800" b="1" strike="noStrike" spc="-1">
                  <a:solidFill>
                    <a:srgbClr val="00B0F0"/>
                  </a:solidFill>
                  <a:latin typeface="Calibri"/>
                </a:rPr>
                <a:t>ПАО «СБЕРБАНК»</a:t>
              </a:r>
              <a:endParaRPr lang="ru-RU" sz="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354" name="Прямоугольник 3"/>
          <p:cNvSpPr/>
          <p:nvPr/>
        </p:nvSpPr>
        <p:spPr>
          <a:xfrm>
            <a:off x="3297960" y="1119240"/>
            <a:ext cx="2358720" cy="363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ФИНАНСОВАЯ ИНФРАСТРУКТУРА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55" name="Picture 2" descr="http://meshok-creditov.ru/wp-content/uploads/2014/09/zayavka-na-potrebitelskiy-kredit-v-sberbanke-onlayn.jpg"/>
          <p:cNvPicPr/>
          <p:nvPr/>
        </p:nvPicPr>
        <p:blipFill>
          <a:blip r:embed="rId3"/>
          <a:stretch/>
        </p:blipFill>
        <p:spPr>
          <a:xfrm>
            <a:off x="4501800" y="1842480"/>
            <a:ext cx="781200" cy="78120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356" name="Таблица 7"/>
          <p:cNvGraphicFramePr/>
          <p:nvPr/>
        </p:nvGraphicFramePr>
        <p:xfrm>
          <a:off x="323640" y="2071800"/>
          <a:ext cx="3594960" cy="2053440"/>
        </p:xfrm>
        <a:graphic>
          <a:graphicData uri="http://schemas.openxmlformats.org/drawingml/2006/table">
            <a:tbl>
              <a:tblPr/>
              <a:tblGrid>
                <a:gridCol w="2648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6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3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  ПАО «Сбербанк»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2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  АО «ПочтаБанк»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1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  ОАО «Россельхозбанк»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1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  ПАО Банк «ФК Открытие»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1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4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tabLst>
                          <a:tab pos="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  ПАО «Совкомбанк»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1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79646"/>
                      </a:solidFill>
                      <a:prstDash val="solid"/>
                    </a:lnL>
                    <a:lnR w="12240">
                      <a:solidFill>
                        <a:srgbClr val="F79646"/>
                      </a:solidFill>
                      <a:prstDash val="solid"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57" name="Прямоугольник 8"/>
          <p:cNvSpPr/>
          <p:nvPr/>
        </p:nvSpPr>
        <p:spPr>
          <a:xfrm>
            <a:off x="-208080" y="1674000"/>
            <a:ext cx="4571640" cy="272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Информация о кредитных и страховых организациях 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58" name="Picture 4" descr="Картинки по запросу АО «Почта Банк» это"/>
          <p:cNvPicPr/>
          <p:nvPr/>
        </p:nvPicPr>
        <p:blipFill>
          <a:blip r:embed="rId4"/>
          <a:stretch/>
        </p:blipFill>
        <p:spPr>
          <a:xfrm>
            <a:off x="5601960" y="2003760"/>
            <a:ext cx="1221120" cy="583920"/>
          </a:xfrm>
          <a:prstGeom prst="rect">
            <a:avLst/>
          </a:prstGeom>
          <a:ln w="0">
            <a:noFill/>
          </a:ln>
        </p:spPr>
      </p:pic>
      <p:sp>
        <p:nvSpPr>
          <p:cNvPr id="359" name="Прямоугольник 16"/>
          <p:cNvSpPr/>
          <p:nvPr/>
        </p:nvSpPr>
        <p:spPr>
          <a:xfrm>
            <a:off x="5572800" y="2698200"/>
            <a:ext cx="125064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АО «ПОЧТАБАНК»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0" name="Прямоугольник 37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5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61" name="TextBox 38"/>
          <p:cNvSpPr/>
          <p:nvPr/>
        </p:nvSpPr>
        <p:spPr>
          <a:xfrm>
            <a:off x="184680" y="527400"/>
            <a:ext cx="158328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ИНФРАСТРУКТУРА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2" name="object 15"/>
          <p:cNvSpPr/>
          <p:nvPr/>
        </p:nvSpPr>
        <p:spPr>
          <a:xfrm>
            <a:off x="7236360" y="2738160"/>
            <a:ext cx="1558440" cy="133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 anchor="t">
            <a:spAutoFit/>
          </a:bodyPr>
          <a:lstStyle/>
          <a:p>
            <a:pPr algn="ctr">
              <a:lnSpc>
                <a:spcPct val="100000"/>
              </a:lnSpc>
              <a:spcBef>
                <a:spcPts val="99"/>
              </a:spcBef>
            </a:pPr>
            <a:r>
              <a:rPr lang="ru-RU" sz="800" b="1" strike="noStrike" spc="-7">
                <a:solidFill>
                  <a:srgbClr val="00AFEF"/>
                </a:solidFill>
                <a:latin typeface="Calibri"/>
              </a:rPr>
              <a:t>ОАО МКК «РОССЕЛЬХОЗБАНК»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3" name="object 14"/>
          <p:cNvSpPr/>
          <p:nvPr/>
        </p:nvSpPr>
        <p:spPr>
          <a:xfrm>
            <a:off x="7236360" y="3899160"/>
            <a:ext cx="1590840" cy="133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 anchor="t">
            <a:spAutoFit/>
          </a:bodyPr>
          <a:lstStyle/>
          <a:p>
            <a:pPr marL="12600" algn="ctr">
              <a:lnSpc>
                <a:spcPct val="100000"/>
              </a:lnSpc>
              <a:spcBef>
                <a:spcPts val="99"/>
              </a:spcBef>
            </a:pPr>
            <a:r>
              <a:rPr lang="ru-RU" sz="800" b="1" strike="noStrike" spc="-7">
                <a:solidFill>
                  <a:srgbClr val="00AFEF"/>
                </a:solidFill>
                <a:latin typeface="Calibri"/>
              </a:rPr>
              <a:t>ПАО  «ФК  ОТКРЫТИЕ</a:t>
            </a:r>
            <a:r>
              <a:rPr lang="ru-RU" sz="800" b="1" strike="noStrike" spc="-60">
                <a:solidFill>
                  <a:srgbClr val="00AFEF"/>
                </a:solidFill>
                <a:latin typeface="Calibri"/>
              </a:rPr>
              <a:t>»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4" name="TextBox 28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65" name="Picture 4" descr="http://melovatka.ucoz.com/kalach3.gif"/>
          <p:cNvPicPr/>
          <p:nvPr/>
        </p:nvPicPr>
        <p:blipFill>
          <a:blip r:embed="rId6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pic>
        <p:nvPicPr>
          <p:cNvPr id="366" name="Picture 3" descr="Z:\2020\Инвестиции\ИНВЕСТ.ПОРТАЛ ВО\Рабочие\россельхоз банк.jpg"/>
          <p:cNvPicPr/>
          <p:nvPr/>
        </p:nvPicPr>
        <p:blipFill>
          <a:blip r:embed="rId7"/>
          <a:stretch/>
        </p:blipFill>
        <p:spPr>
          <a:xfrm>
            <a:off x="7452360" y="1725840"/>
            <a:ext cx="929880" cy="929880"/>
          </a:xfrm>
          <a:prstGeom prst="rect">
            <a:avLst/>
          </a:prstGeom>
          <a:ln w="0">
            <a:noFill/>
          </a:ln>
        </p:spPr>
      </p:pic>
      <p:pic>
        <p:nvPicPr>
          <p:cNvPr id="367" name="Рисунок 5"/>
          <p:cNvPicPr/>
          <p:nvPr/>
        </p:nvPicPr>
        <p:blipFill>
          <a:blip r:embed="rId8"/>
          <a:stretch/>
        </p:blipFill>
        <p:spPr>
          <a:xfrm>
            <a:off x="7137720" y="3268800"/>
            <a:ext cx="1785240" cy="551160"/>
          </a:xfrm>
          <a:prstGeom prst="rect">
            <a:avLst/>
          </a:prstGeom>
          <a:ln w="0">
            <a:noFill/>
          </a:ln>
        </p:spPr>
      </p:pic>
      <p:pic>
        <p:nvPicPr>
          <p:cNvPr id="368" name="Рисунок 13"/>
          <p:cNvPicPr/>
          <p:nvPr/>
        </p:nvPicPr>
        <p:blipFill>
          <a:blip r:embed="rId9"/>
          <a:stretch/>
        </p:blipFill>
        <p:spPr>
          <a:xfrm>
            <a:off x="4788000" y="3417480"/>
            <a:ext cx="2048040" cy="266040"/>
          </a:xfrm>
          <a:prstGeom prst="rect">
            <a:avLst/>
          </a:prstGeom>
          <a:ln w="0">
            <a:noFill/>
          </a:ln>
        </p:spPr>
      </p:pic>
      <p:sp>
        <p:nvSpPr>
          <p:cNvPr id="369" name="object 14"/>
          <p:cNvSpPr/>
          <p:nvPr/>
        </p:nvSpPr>
        <p:spPr>
          <a:xfrm>
            <a:off x="5114520" y="3903840"/>
            <a:ext cx="1590840" cy="133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 anchor="t">
            <a:spAutoFit/>
          </a:bodyPr>
          <a:lstStyle/>
          <a:p>
            <a:pPr marL="12600" algn="ctr">
              <a:lnSpc>
                <a:spcPct val="100000"/>
              </a:lnSpc>
              <a:spcBef>
                <a:spcPts val="99"/>
              </a:spcBef>
            </a:pPr>
            <a:r>
              <a:rPr lang="ru-RU" sz="800" b="1" strike="noStrike" spc="-7">
                <a:solidFill>
                  <a:srgbClr val="00AFEF"/>
                </a:solidFill>
                <a:latin typeface="Calibri"/>
              </a:rPr>
              <a:t>ПАО  «СОВКОМБАНК</a:t>
            </a:r>
            <a:r>
              <a:rPr lang="ru-RU" sz="800" b="1" strike="noStrike" spc="-60">
                <a:solidFill>
                  <a:srgbClr val="00AFEF"/>
                </a:solidFill>
                <a:latin typeface="Calibri"/>
              </a:rPr>
              <a:t>»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Прямоугольник 2"/>
          <p:cNvSpPr/>
          <p:nvPr/>
        </p:nvSpPr>
        <p:spPr>
          <a:xfrm>
            <a:off x="0" y="4982040"/>
            <a:ext cx="9143640" cy="160920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cxnSp>
        <p:nvCxnSpPr>
          <p:cNvPr id="371" name="Прямая соединительная линия 4"/>
          <p:cNvCxnSpPr/>
          <p:nvPr/>
        </p:nvCxnSpPr>
        <p:spPr>
          <a:xfrm>
            <a:off x="0" y="5131080"/>
            <a:ext cx="9144360" cy="360"/>
          </a:xfrm>
          <a:prstGeom prst="straightConnector1">
            <a:avLst/>
          </a:prstGeom>
          <a:ln w="28575">
            <a:solidFill>
              <a:srgbClr val="00B0F0"/>
            </a:solidFill>
            <a:round/>
          </a:ln>
        </p:spPr>
      </p:cxnSp>
      <p:sp>
        <p:nvSpPr>
          <p:cNvPr id="372" name="Прямоугольник 7"/>
          <p:cNvSpPr/>
          <p:nvPr/>
        </p:nvSpPr>
        <p:spPr>
          <a:xfrm>
            <a:off x="-99720" y="1126440"/>
            <a:ext cx="418284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ЗДРАВООХРАНЕНИЕ 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3" name="PlaceHolder 1"/>
          <p:cNvSpPr>
            <a:spLocks noGrp="1"/>
          </p:cNvSpPr>
          <p:nvPr>
            <p:ph type="sldNum" idx="27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909512AA-7C5A-40E1-B218-62327E804DBF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17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74" name="Прямоугольник 8"/>
          <p:cNvSpPr/>
          <p:nvPr/>
        </p:nvSpPr>
        <p:spPr>
          <a:xfrm>
            <a:off x="4536000" y="1170720"/>
            <a:ext cx="4292640" cy="363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ОБРАЗОВАНИЕ 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375" name="Таблица 10"/>
          <p:cNvGraphicFramePr/>
          <p:nvPr/>
        </p:nvGraphicFramePr>
        <p:xfrm>
          <a:off x="211320" y="1577160"/>
          <a:ext cx="3157200" cy="2812680"/>
        </p:xfrm>
        <a:graphic>
          <a:graphicData uri="http://schemas.openxmlformats.org/drawingml/2006/table">
            <a:tbl>
              <a:tblPr/>
              <a:tblGrid>
                <a:gridCol w="708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8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16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1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Районная больница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1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Стационар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6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280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Койко-мест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4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10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Амбулаторий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6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22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Фельдшерско-акушерских пункта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6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1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Отделение скорой медицинской помощи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6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83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Численность врачей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6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407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Численность среднего мед. персонала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76" name="Прямоугольник 21"/>
          <p:cNvSpPr/>
          <p:nvPr/>
        </p:nvSpPr>
        <p:spPr>
          <a:xfrm>
            <a:off x="5553360" y="3107520"/>
            <a:ext cx="228564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ЧИСЛЕННОСТЬ УЧАЩИХСЯ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377" name="Диаграмма 22"/>
          <p:cNvGraphicFramePr/>
          <p:nvPr/>
        </p:nvGraphicFramePr>
        <p:xfrm>
          <a:off x="4860000" y="3397680"/>
          <a:ext cx="3672000" cy="135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78" name="Таблица 23"/>
          <p:cNvGraphicFramePr/>
          <p:nvPr/>
        </p:nvGraphicFramePr>
        <p:xfrm>
          <a:off x="4940640" y="1586160"/>
          <a:ext cx="3735360" cy="1359720"/>
        </p:xfrm>
        <a:graphic>
          <a:graphicData uri="http://schemas.openxmlformats.org/drawingml/2006/table">
            <a:tbl>
              <a:tblPr/>
              <a:tblGrid>
                <a:gridCol w="933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9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11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Учреждений дошкольного образования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16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Средних общеобразовательных школ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2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Учреждения дополнительного образования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9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1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Среднее профессиональное учреждение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79" name="Прямоугольник 14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4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80" name="TextBox 15"/>
          <p:cNvSpPr/>
          <p:nvPr/>
        </p:nvSpPr>
        <p:spPr>
          <a:xfrm>
            <a:off x="184680" y="527400"/>
            <a:ext cx="158328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ИНФРАСТРУКТУРА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1" name="TextBox 17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2" name="Picture 4" descr="http://melovatka.ucoz.com/kalach3.gif"/>
          <p:cNvPicPr/>
          <p:nvPr/>
        </p:nvPicPr>
        <p:blipFill>
          <a:blip r:embed="rId5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TextBox 6"/>
          <p:cNvSpPr/>
          <p:nvPr/>
        </p:nvSpPr>
        <p:spPr>
          <a:xfrm>
            <a:off x="3276000" y="1125000"/>
            <a:ext cx="3053160" cy="272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12600">
              <a:lnSpc>
                <a:spcPct val="100000"/>
              </a:lnSpc>
              <a:spcBef>
                <a:spcPts val="391"/>
              </a:spcBef>
              <a:tabLst>
                <a:tab pos="0" algn="l"/>
              </a:tabLst>
            </a:pPr>
            <a:r>
              <a:rPr lang="ru-RU" sz="1200" b="1" strike="noStrike" spc="-12">
                <a:solidFill>
                  <a:srgbClr val="F76220"/>
                </a:solidFill>
                <a:latin typeface="Calibri"/>
                <a:ea typeface="DejaVu Sans"/>
              </a:rPr>
              <a:t>ЭЛЕКТРИЧЕСКИЕ ПОДСТАНЦИИ (ПС)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384" name="Таблица 38"/>
          <p:cNvGraphicFramePr/>
          <p:nvPr/>
        </p:nvGraphicFramePr>
        <p:xfrm>
          <a:off x="302760" y="1409400"/>
          <a:ext cx="8373240" cy="3330360"/>
        </p:xfrm>
        <a:graphic>
          <a:graphicData uri="http://schemas.openxmlformats.org/drawingml/2006/table">
            <a:tbl>
              <a:tblPr/>
              <a:tblGrid>
                <a:gridCol w="537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4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47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24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508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№ п./п.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7960" marR="579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Наименование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7960" marR="579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Напряжение, кВ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7960" marR="579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Количество и мощность трансформаторов, тыс. Квт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7960" marR="579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0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Резерв мощности для технологического присоединения, МВт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1" strike="noStrike" spc="-1">
                          <a:solidFill>
                            <a:schemeClr val="lt1"/>
                          </a:solidFill>
                          <a:latin typeface="Times New Roman"/>
                        </a:rPr>
                        <a:t>1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ПС Калач-1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110/35/10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25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16,04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76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1" strike="noStrike" spc="-1">
                          <a:solidFill>
                            <a:schemeClr val="lt1"/>
                          </a:solidFill>
                          <a:latin typeface="Times New Roman"/>
                        </a:rPr>
                        <a:t>2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ПС Калач-2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110/10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16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16,17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160">
                <a:tc v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ПС Калачеевская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110/10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6,3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5,78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1" strike="noStrike" spc="-1">
                          <a:solidFill>
                            <a:schemeClr val="lt1"/>
                          </a:solidFill>
                          <a:latin typeface="Times New Roman"/>
                        </a:rPr>
                        <a:t>3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ПС Манино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110/35/10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16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17,19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1" strike="noStrike" spc="-1">
                          <a:solidFill>
                            <a:schemeClr val="lt1"/>
                          </a:solidFill>
                          <a:latin typeface="Times New Roman"/>
                        </a:rPr>
                        <a:t>4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ПС Большевик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35/10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1,74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1" strike="noStrike" spc="-1">
                          <a:solidFill>
                            <a:schemeClr val="lt1"/>
                          </a:solidFill>
                          <a:latin typeface="Times New Roman"/>
                        </a:rPr>
                        <a:t>6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ПС Н.Криуша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35/10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2,5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2,42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1" strike="noStrike" spc="-1">
                          <a:solidFill>
                            <a:schemeClr val="lt1"/>
                          </a:solidFill>
                          <a:latin typeface="Times New Roman"/>
                        </a:rPr>
                        <a:t>6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ПС Новая Меловатка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35/10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2,5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1,83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1" strike="noStrike" spc="-1">
                          <a:solidFill>
                            <a:schemeClr val="lt1"/>
                          </a:solidFill>
                          <a:latin typeface="Times New Roman"/>
                        </a:rPr>
                        <a:t>7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ПС Подгорная (КУ)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35/10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2,5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2,47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1" strike="noStrike" spc="-1">
                          <a:solidFill>
                            <a:schemeClr val="lt1"/>
                          </a:solidFill>
                          <a:latin typeface="Times New Roman"/>
                        </a:rPr>
                        <a:t>8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ПС Попасное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35/10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4,23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1" strike="noStrike" spc="-1">
                          <a:solidFill>
                            <a:schemeClr val="lt1"/>
                          </a:solidFill>
                          <a:latin typeface="Times New Roman"/>
                        </a:rPr>
                        <a:t>9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ПС Семоновка (КУ)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35/10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2,5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1,88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85" name="object 2"/>
          <p:cNvSpPr/>
          <p:nvPr/>
        </p:nvSpPr>
        <p:spPr>
          <a:xfrm>
            <a:off x="0" y="4982040"/>
            <a:ext cx="9142920" cy="160920"/>
          </a:xfrm>
          <a:custGeom>
            <a:avLst/>
            <a:gdLst>
              <a:gd name="textAreaLeft" fmla="*/ 0 w 9142920"/>
              <a:gd name="textAreaRight" fmla="*/ 9144000 w 9142920"/>
              <a:gd name="textAreaTop" fmla="*/ 0 h 160920"/>
              <a:gd name="textAreaBottom" fmla="*/ 162000 h 160920"/>
            </a:gdLst>
            <a:ahLst/>
            <a:cxnLst/>
            <a:rect l="textAreaLeft" t="textAreaTop" r="textAreaRight" b="textAreaBottom"/>
            <a:pathLst>
              <a:path w="9144000" h="161925">
                <a:moveTo>
                  <a:pt x="9144000" y="0"/>
                </a:moveTo>
                <a:lnTo>
                  <a:pt x="0" y="0"/>
                </a:lnTo>
                <a:lnTo>
                  <a:pt x="0" y="161543"/>
                </a:lnTo>
                <a:lnTo>
                  <a:pt x="9144000" y="161543"/>
                </a:lnTo>
                <a:lnTo>
                  <a:pt x="9144000" y="0"/>
                </a:lnTo>
                <a:close/>
              </a:path>
            </a:pathLst>
          </a:custGeom>
          <a:solidFill>
            <a:srgbClr val="E0390D">
              <a:alpha val="69000"/>
            </a:srgb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86" name="object 4"/>
          <p:cNvSpPr/>
          <p:nvPr/>
        </p:nvSpPr>
        <p:spPr>
          <a:xfrm>
            <a:off x="720" y="5117760"/>
            <a:ext cx="9142920" cy="28080"/>
          </a:xfrm>
          <a:custGeom>
            <a:avLst/>
            <a:gdLst>
              <a:gd name="textAreaLeft" fmla="*/ 0 w 9142920"/>
              <a:gd name="textAreaRight" fmla="*/ 9144000 w 9142920"/>
              <a:gd name="textAreaTop" fmla="*/ 0 h 28080"/>
              <a:gd name="textAreaBottom" fmla="*/ 29160 h 28080"/>
            </a:gdLst>
            <a:ahLst/>
            <a:cxnLst/>
            <a:rect l="textAreaLeft" t="textAreaTop" r="textAreaRight" b="textAreaBottom"/>
            <a:pathLst>
              <a:path w="9144000" h="29210">
                <a:moveTo>
                  <a:pt x="0" y="28957"/>
                </a:moveTo>
                <a:lnTo>
                  <a:pt x="9144000" y="28957"/>
                </a:lnTo>
                <a:lnTo>
                  <a:pt x="9144000" y="0"/>
                </a:lnTo>
                <a:lnTo>
                  <a:pt x="0" y="0"/>
                </a:lnTo>
                <a:lnTo>
                  <a:pt x="0" y="28957"/>
                </a:lnTo>
                <a:close/>
              </a:path>
            </a:pathLst>
          </a:custGeom>
          <a:solidFill>
            <a:srgbClr val="00AFE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387" name="PlaceHolder 1"/>
          <p:cNvSpPr>
            <a:spLocks noGrp="1"/>
          </p:cNvSpPr>
          <p:nvPr>
            <p:ph type="sldNum" idx="28"/>
          </p:nvPr>
        </p:nvSpPr>
        <p:spPr>
          <a:xfrm>
            <a:off x="4363560" y="3584160"/>
            <a:ext cx="212400" cy="2982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marL="38160" indent="0" algn="r">
              <a:lnSpc>
                <a:spcPts val="1100"/>
              </a:lnSpc>
              <a:buNone/>
              <a:tabLst>
                <a:tab pos="0" algn="l"/>
              </a:tabLst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marL="38160" indent="0" algn="r">
              <a:lnSpc>
                <a:spcPts val="1100"/>
              </a:lnSpc>
              <a:buNone/>
              <a:tabLst>
                <a:tab pos="0" algn="l"/>
              </a:tabLst>
            </a:pPr>
            <a:fld id="{CD81FE19-7AA8-4118-82C9-A8AD04C69826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18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88" name="Прямоугольник 8"/>
          <p:cNvSpPr/>
          <p:nvPr/>
        </p:nvSpPr>
        <p:spPr>
          <a:xfrm>
            <a:off x="0" y="267480"/>
            <a:ext cx="9142920" cy="790920"/>
          </a:xfrm>
          <a:prstGeom prst="rect">
            <a:avLst/>
          </a:prstGeom>
          <a:blipFill rotWithShape="0">
            <a:blip r:embed="rId2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389" name="TextBox 5"/>
          <p:cNvSpPr/>
          <p:nvPr/>
        </p:nvSpPr>
        <p:spPr>
          <a:xfrm>
            <a:off x="184680" y="527400"/>
            <a:ext cx="158256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  <a:ea typeface="DejaVu Sans"/>
              </a:rPr>
              <a:t>ИНФРАСТРУКТУРА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0" name="TextBox 13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1" name="Picture 4" descr="http://melovatka.ucoz.com/kalach3.gif"/>
          <p:cNvPicPr/>
          <p:nvPr/>
        </p:nvPicPr>
        <p:blipFill>
          <a:blip r:embed="rId3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Прямоугольник 27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2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93" name="object 2"/>
          <p:cNvSpPr/>
          <p:nvPr/>
        </p:nvSpPr>
        <p:spPr>
          <a:xfrm>
            <a:off x="0" y="4981680"/>
            <a:ext cx="9143640" cy="161640"/>
          </a:xfrm>
          <a:custGeom>
            <a:avLst/>
            <a:gdLst>
              <a:gd name="textAreaLeft" fmla="*/ 0 w 9143640"/>
              <a:gd name="textAreaRight" fmla="*/ 9144000 w 9143640"/>
              <a:gd name="textAreaTop" fmla="*/ 0 h 161640"/>
              <a:gd name="textAreaBottom" fmla="*/ 162000 h 161640"/>
            </a:gdLst>
            <a:ahLst/>
            <a:cxnLst/>
            <a:rect l="textAreaLeft" t="textAreaTop" r="textAreaRight" b="textAreaBottom"/>
            <a:pathLst>
              <a:path w="9144000" h="161925">
                <a:moveTo>
                  <a:pt x="0" y="161328"/>
                </a:moveTo>
                <a:lnTo>
                  <a:pt x="9144000" y="161328"/>
                </a:lnTo>
                <a:lnTo>
                  <a:pt x="9144000" y="0"/>
                </a:lnTo>
                <a:lnTo>
                  <a:pt x="0" y="0"/>
                </a:lnTo>
                <a:lnTo>
                  <a:pt x="0" y="161328"/>
                </a:lnTo>
                <a:close/>
              </a:path>
            </a:pathLst>
          </a:custGeom>
          <a:solidFill>
            <a:srgbClr val="E0390D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4" name="object 4"/>
          <p:cNvSpPr/>
          <p:nvPr/>
        </p:nvSpPr>
        <p:spPr>
          <a:xfrm>
            <a:off x="0" y="5130720"/>
            <a:ext cx="9143640" cy="360"/>
          </a:xfrm>
          <a:custGeom>
            <a:avLst/>
            <a:gdLst>
              <a:gd name="textAreaLeft" fmla="*/ 0 w 9143640"/>
              <a:gd name="textAreaRight" fmla="*/ 9144000 w 9143640"/>
              <a:gd name="textAreaTop" fmla="*/ 0 h 360"/>
              <a:gd name="textAreaBottom" fmla="*/ 720 h 360"/>
            </a:gdLst>
            <a:ahLst/>
            <a:cxnLst/>
            <a:rect l="textAreaLeft" t="textAreaTop" r="textAreaRight" b="textAreaBottom"/>
            <a:pathLst>
              <a:path w="9144000">
                <a:moveTo>
                  <a:pt x="0" y="0"/>
                </a:moveTo>
                <a:lnTo>
                  <a:pt x="9144000" y="1"/>
                </a:lnTo>
              </a:path>
            </a:pathLst>
          </a:custGeom>
          <a:noFill/>
          <a:ln w="28575">
            <a:solidFill>
              <a:srgbClr val="00AFE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5" name="object 20"/>
          <p:cNvSpPr/>
          <p:nvPr/>
        </p:nvSpPr>
        <p:spPr>
          <a:xfrm>
            <a:off x="2421360" y="3361320"/>
            <a:ext cx="4134960" cy="182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marL="12600">
              <a:lnSpc>
                <a:spcPct val="100000"/>
              </a:lnSpc>
            </a:pPr>
            <a:r>
              <a:rPr lang="ru-RU" sz="1200" b="1" strike="noStrike" spc="-1">
                <a:solidFill>
                  <a:srgbClr val="F76220"/>
                </a:solidFill>
                <a:latin typeface="Calibri"/>
              </a:rPr>
              <a:t>ЧИСЛЕННОСТЬ УЧРЕЖДЕНИЙ  КУЛЬТУРНО-ДОСУГОВОГО ТИПА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6" name="TextBox 33"/>
          <p:cNvSpPr/>
          <p:nvPr/>
        </p:nvSpPr>
        <p:spPr>
          <a:xfrm>
            <a:off x="186480" y="527400"/>
            <a:ext cx="177840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КУЛЬТУРА И ТУРИЗМ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397" name="Group 52"/>
          <p:cNvGraphicFramePr/>
          <p:nvPr/>
        </p:nvGraphicFramePr>
        <p:xfrm>
          <a:off x="3048120" y="3692520"/>
          <a:ext cx="2881080" cy="335160"/>
        </p:xfrm>
        <a:graphic>
          <a:graphicData uri="http://schemas.openxmlformats.org/drawingml/2006/table">
            <a:tbl>
              <a:tblPr/>
              <a:tblGrid>
                <a:gridCol w="7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9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1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6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19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7F7F7F"/>
                          </a:solidFill>
                          <a:latin typeface="Calibri"/>
                        </a:rPr>
                        <a:t>Библиотек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98" name="Таблица 44"/>
          <p:cNvGraphicFramePr/>
          <p:nvPr/>
        </p:nvGraphicFramePr>
        <p:xfrm>
          <a:off x="125640" y="3671640"/>
          <a:ext cx="2879280" cy="670680"/>
        </p:xfrm>
        <a:graphic>
          <a:graphicData uri="http://schemas.openxmlformats.org/drawingml/2006/table">
            <a:tbl>
              <a:tblPr/>
              <a:tblGrid>
                <a:gridCol w="7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1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6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1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7F7F7F"/>
                          </a:solidFill>
                          <a:latin typeface="Calibri"/>
                        </a:rPr>
                        <a:t>Музей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1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6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1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7F7F7F"/>
                          </a:solidFill>
                          <a:latin typeface="Calibri"/>
                        </a:rPr>
                        <a:t>Школа искусств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99" name="Group 53"/>
          <p:cNvGraphicFramePr/>
          <p:nvPr/>
        </p:nvGraphicFramePr>
        <p:xfrm>
          <a:off x="5958360" y="3692520"/>
          <a:ext cx="2879280" cy="335160"/>
        </p:xfrm>
        <a:graphic>
          <a:graphicData uri="http://schemas.openxmlformats.org/drawingml/2006/table">
            <a:tbl>
              <a:tblPr/>
              <a:tblGrid>
                <a:gridCol w="7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4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6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1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7F7F7F"/>
                          </a:solidFill>
                          <a:latin typeface="Calibri"/>
                        </a:rPr>
                        <a:t>Парк культуры и отдыха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00" name="PlaceHolder 1"/>
          <p:cNvSpPr/>
          <p:nvPr/>
        </p:nvSpPr>
        <p:spPr>
          <a:xfrm>
            <a:off x="4363560" y="3584160"/>
            <a:ext cx="212400" cy="298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marL="38160" algn="r">
              <a:lnSpc>
                <a:spcPts val="1100"/>
              </a:lnSpc>
              <a:tabLst>
                <a:tab pos="0" algn="l"/>
              </a:tabLst>
            </a:pPr>
            <a:fld id="{73C9884E-7649-4A76-BE60-40B023293AD8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19</a:t>
            </a:fld>
            <a:endParaRPr lang="ru-RU" sz="105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1" name="Прямоугольник 30"/>
          <p:cNvSpPr/>
          <p:nvPr/>
        </p:nvSpPr>
        <p:spPr>
          <a:xfrm>
            <a:off x="3048120" y="1062720"/>
            <a:ext cx="2966040" cy="363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ОСНОВНЫЕ ДОСТОПРИМЕЧАТЕЛЬНОСТИ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2" name="Прямоугольник 31"/>
          <p:cNvSpPr/>
          <p:nvPr/>
        </p:nvSpPr>
        <p:spPr>
          <a:xfrm>
            <a:off x="358560" y="2586960"/>
            <a:ext cx="1631520" cy="333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Музейный комплекс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 «Изба крестьянского быта»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3" name="Прямоугольник 32"/>
          <p:cNvSpPr/>
          <p:nvPr/>
        </p:nvSpPr>
        <p:spPr>
          <a:xfrm>
            <a:off x="2062800" y="2648520"/>
            <a:ext cx="163152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АЛЛЕЯ ГЕРОЕВ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4" name="Прямоугольник 46"/>
          <p:cNvSpPr/>
          <p:nvPr/>
        </p:nvSpPr>
        <p:spPr>
          <a:xfrm>
            <a:off x="3695040" y="2627640"/>
            <a:ext cx="138096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БУЛЬВАР СЛАВЫ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5" name="Прямоугольник 47"/>
          <p:cNvSpPr/>
          <p:nvPr/>
        </p:nvSpPr>
        <p:spPr>
          <a:xfrm>
            <a:off x="5298480" y="2620080"/>
            <a:ext cx="1631520" cy="333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МКОУ «Калачеевский краеведческий музей»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6" name="Прямоугольник 48"/>
          <p:cNvSpPr/>
          <p:nvPr/>
        </p:nvSpPr>
        <p:spPr>
          <a:xfrm>
            <a:off x="7105320" y="2674080"/>
            <a:ext cx="163152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РДК «Юбилейный»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7" name="Picture 2" descr="C:\Users\sberezneva\Desktop\для Березневой\Музейный комплекс Изба крестьянского быта.jpg"/>
          <p:cNvPicPr/>
          <p:nvPr/>
        </p:nvPicPr>
        <p:blipFill>
          <a:blip r:embed="rId3"/>
          <a:srcRect t="7001"/>
          <a:stretch/>
        </p:blipFill>
        <p:spPr>
          <a:xfrm>
            <a:off x="376920" y="1563480"/>
            <a:ext cx="1594800" cy="927360"/>
          </a:xfrm>
          <a:prstGeom prst="rect">
            <a:avLst/>
          </a:prstGeom>
          <a:ln w="0">
            <a:noFill/>
          </a:ln>
        </p:spPr>
      </p:pic>
      <p:pic>
        <p:nvPicPr>
          <p:cNvPr id="408" name="Picture 3" descr="C:\Users\sberezneva\Desktop\для Березневой\Аллея героев.jpg"/>
          <p:cNvPicPr/>
          <p:nvPr/>
        </p:nvPicPr>
        <p:blipFill>
          <a:blip r:embed="rId4"/>
          <a:stretch/>
        </p:blipFill>
        <p:spPr>
          <a:xfrm>
            <a:off x="2170440" y="1563480"/>
            <a:ext cx="1454400" cy="927360"/>
          </a:xfrm>
          <a:prstGeom prst="rect">
            <a:avLst/>
          </a:prstGeom>
          <a:ln w="0">
            <a:noFill/>
          </a:ln>
        </p:spPr>
      </p:pic>
      <p:pic>
        <p:nvPicPr>
          <p:cNvPr id="409" name="Picture 4" descr="C:\Users\sberezneva\Desktop\для Березневой\Бульвар славы.jpg"/>
          <p:cNvPicPr/>
          <p:nvPr/>
        </p:nvPicPr>
        <p:blipFill>
          <a:blip r:embed="rId5"/>
          <a:stretch/>
        </p:blipFill>
        <p:spPr>
          <a:xfrm>
            <a:off x="3727080" y="1563480"/>
            <a:ext cx="1427760" cy="927360"/>
          </a:xfrm>
          <a:prstGeom prst="rect">
            <a:avLst/>
          </a:prstGeom>
          <a:ln w="0">
            <a:noFill/>
          </a:ln>
        </p:spPr>
      </p:pic>
      <p:pic>
        <p:nvPicPr>
          <p:cNvPr id="410" name="Picture 5" descr="C:\Users\sberezneva\Desktop\для Березневой\МКУ Калачеевский краеведческий музей.jpg"/>
          <p:cNvPicPr/>
          <p:nvPr/>
        </p:nvPicPr>
        <p:blipFill>
          <a:blip r:embed="rId6"/>
          <a:stretch/>
        </p:blipFill>
        <p:spPr>
          <a:xfrm>
            <a:off x="5316840" y="1563480"/>
            <a:ext cx="1425600" cy="947160"/>
          </a:xfrm>
          <a:prstGeom prst="rect">
            <a:avLst/>
          </a:prstGeom>
          <a:ln w="0">
            <a:noFill/>
          </a:ln>
        </p:spPr>
      </p:pic>
      <p:pic>
        <p:nvPicPr>
          <p:cNvPr id="411" name="Picture 6" descr="C:\Users\sberezneva\Desktop\для Березневой\МКУ РДК Юбилейный.jpg"/>
          <p:cNvPicPr/>
          <p:nvPr/>
        </p:nvPicPr>
        <p:blipFill>
          <a:blip r:embed="rId7"/>
          <a:srcRect l="5511" t="39750" r="16024" b="5633"/>
          <a:stretch/>
        </p:blipFill>
        <p:spPr>
          <a:xfrm>
            <a:off x="6876360" y="1563480"/>
            <a:ext cx="1998360" cy="927360"/>
          </a:xfrm>
          <a:prstGeom prst="rect">
            <a:avLst/>
          </a:prstGeom>
          <a:ln w="0">
            <a:noFill/>
          </a:ln>
        </p:spPr>
      </p:pic>
      <p:sp>
        <p:nvSpPr>
          <p:cNvPr id="412" name="TextBox 26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13" name="Picture 4" descr="http://melovatka.ucoz.com/kalach3.gif"/>
          <p:cNvPicPr/>
          <p:nvPr/>
        </p:nvPicPr>
        <p:blipFill>
          <a:blip r:embed="rId8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Прямоугольник 2"/>
          <p:cNvSpPr/>
          <p:nvPr/>
        </p:nvSpPr>
        <p:spPr>
          <a:xfrm>
            <a:off x="0" y="4982040"/>
            <a:ext cx="9143640" cy="160920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37" name="Прямая соединительная линия 4"/>
          <p:cNvCxnSpPr/>
          <p:nvPr/>
        </p:nvCxnSpPr>
        <p:spPr>
          <a:xfrm>
            <a:off x="0" y="5131080"/>
            <a:ext cx="9144360" cy="360"/>
          </a:xfrm>
          <a:prstGeom prst="straightConnector1">
            <a:avLst/>
          </a:prstGeom>
          <a:ln w="28575">
            <a:solidFill>
              <a:srgbClr val="00B0F0"/>
            </a:solidFill>
            <a:round/>
          </a:ln>
        </p:spPr>
      </p:cxnSp>
      <p:sp>
        <p:nvSpPr>
          <p:cNvPr id="138" name="PlaceHolder 1"/>
          <p:cNvSpPr>
            <a:spLocks noGrp="1"/>
          </p:cNvSpPr>
          <p:nvPr>
            <p:ph type="sldNum" idx="13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6EF9A495-0F55-422C-BE55-97DA44272AEF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2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139" name="Таблица 19"/>
          <p:cNvGraphicFramePr/>
          <p:nvPr/>
        </p:nvGraphicFramePr>
        <p:xfrm>
          <a:off x="1079640" y="873720"/>
          <a:ext cx="6984360" cy="3546000"/>
        </p:xfrm>
        <a:graphic>
          <a:graphicData uri="http://schemas.openxmlformats.org/drawingml/2006/table">
            <a:tbl>
              <a:tblPr/>
              <a:tblGrid>
                <a:gridCol w="6408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3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200" b="1" strike="noStrike" spc="-1">
                        <a:solidFill>
                          <a:srgbClr val="808080"/>
                        </a:solidFill>
                        <a:latin typeface="Calibri"/>
                      </a:endParaRPr>
                    </a:p>
                  </a:txBody>
                  <a:tcPr>
                    <a:lnL w="12240">
                      <a:noFill/>
                      <a:prstDash val="solid"/>
                    </a:lnL>
                    <a:lnR w="5688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200" b="0" strike="noStrike" spc="-1">
                        <a:solidFill>
                          <a:schemeClr val="lt1"/>
                        </a:solidFill>
                        <a:latin typeface="Calibri"/>
                      </a:endParaRPr>
                    </a:p>
                  </a:txBody>
                  <a:tcPr>
                    <a:lnL w="5688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8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ОБЩАЯ ИНФОРМАЦИЯ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ECECEC"/>
                      </a:solidFill>
                      <a:prstDash val="solid"/>
                    </a:lnL>
                    <a:lnR w="12240">
                      <a:solidFill>
                        <a:srgbClr val="46C246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6600"/>
                          </a:solidFill>
                          <a:latin typeface="Calibri"/>
                        </a:rPr>
                        <a:t>3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46C246"/>
                      </a:solidFill>
                      <a:prstDash val="solid"/>
                    </a:lnL>
                    <a:lnR w="2808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8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ГЕОГРАФИЧЕСКОЕ ПОЛОЖЕНИЕ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ECECEC"/>
                      </a:solidFill>
                      <a:prstDash val="solid"/>
                    </a:lnL>
                    <a:lnR w="12240">
                      <a:solidFill>
                        <a:srgbClr val="46C246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6600"/>
                          </a:solidFill>
                          <a:latin typeface="Calibri"/>
                        </a:rPr>
                        <a:t>4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46C246"/>
                      </a:solidFill>
                      <a:prstDash val="solid"/>
                    </a:lnL>
                    <a:lnR w="28080">
                      <a:solidFill>
                        <a:srgbClr val="ECECEC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ИСТОРИЧЕСКАЯ СПРАВКА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ECECEC"/>
                      </a:solidFill>
                      <a:prstDash val="solid"/>
                    </a:lnL>
                    <a:lnR w="12240">
                      <a:solidFill>
                        <a:srgbClr val="46C246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6600"/>
                          </a:solidFill>
                          <a:latin typeface="Calibri"/>
                        </a:rPr>
                        <a:t>5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46C246"/>
                      </a:solidFill>
                      <a:prstDash val="solid"/>
                    </a:lnL>
                    <a:lnR w="28080">
                      <a:solidFill>
                        <a:srgbClr val="ECECEC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8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ПРИРОДНО-РЕСУРСНЫЙ ПОТЕНЦИАЛ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ECECEC"/>
                      </a:solidFill>
                      <a:prstDash val="solid"/>
                    </a:lnL>
                    <a:lnR w="12240">
                      <a:solidFill>
                        <a:srgbClr val="46C246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6600"/>
                          </a:solidFill>
                          <a:latin typeface="Calibri"/>
                        </a:rPr>
                        <a:t>6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46C246"/>
                      </a:solidFill>
                      <a:prstDash val="solid"/>
                    </a:lnL>
                    <a:lnR w="28080">
                      <a:solidFill>
                        <a:srgbClr val="ECECEC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НАСЕЛЕНИЕ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ECECEC"/>
                      </a:solidFill>
                      <a:prstDash val="solid"/>
                    </a:lnL>
                    <a:lnR w="12240">
                      <a:solidFill>
                        <a:srgbClr val="46C246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6600"/>
                          </a:solidFill>
                          <a:latin typeface="Calibri"/>
                        </a:rPr>
                        <a:t>7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46C246"/>
                      </a:solidFill>
                      <a:prstDash val="solid"/>
                    </a:lnL>
                    <a:lnR w="28080">
                      <a:solidFill>
                        <a:srgbClr val="ECECEC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8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ОСНОВНЫЕ ПОКАЗАТЕЛИ СОЦИАЛЬНО-ЭКОНОМИЧЕСКОГО РАЗВИТИЯ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ECECEC"/>
                      </a:solidFill>
                      <a:prstDash val="solid"/>
                    </a:lnL>
                    <a:lnR w="12240">
                      <a:solidFill>
                        <a:srgbClr val="46C246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6600"/>
                          </a:solidFill>
                          <a:latin typeface="Calibri"/>
                        </a:rPr>
                        <a:t>8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46C246"/>
                      </a:solidFill>
                      <a:prstDash val="solid"/>
                    </a:lnL>
                    <a:lnR w="28080">
                      <a:solidFill>
                        <a:srgbClr val="ECECEC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8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ИНФРАСТРУКТУРА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ECECEC"/>
                      </a:solidFill>
                      <a:prstDash val="solid"/>
                    </a:lnL>
                    <a:lnR w="12240">
                      <a:solidFill>
                        <a:srgbClr val="46C246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6600"/>
                          </a:solidFill>
                          <a:latin typeface="Calibri"/>
                        </a:rPr>
                        <a:t>14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46C246"/>
                      </a:solidFill>
                      <a:prstDash val="solid"/>
                    </a:lnL>
                    <a:lnR w="28080">
                      <a:solidFill>
                        <a:srgbClr val="ECECEC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8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КУЛЬТУРА И ТУРИЗМ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ECECEC"/>
                      </a:solidFill>
                      <a:prstDash val="solid"/>
                    </a:lnL>
                    <a:lnR w="12240">
                      <a:solidFill>
                        <a:srgbClr val="46C246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6600"/>
                          </a:solidFill>
                          <a:latin typeface="Calibri"/>
                        </a:rPr>
                        <a:t>19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46C246"/>
                      </a:solidFill>
                      <a:prstDash val="solid"/>
                    </a:lnL>
                    <a:lnR w="28080">
                      <a:solidFill>
                        <a:srgbClr val="ECECEC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8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КОНКУРЕНТНЫЕ ПРЕИМУЩЕСТВА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ECECEC"/>
                      </a:solidFill>
                      <a:prstDash val="solid"/>
                    </a:lnL>
                    <a:lnR w="12240">
                      <a:solidFill>
                        <a:srgbClr val="46C246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6600"/>
                          </a:solidFill>
                          <a:latin typeface="Calibri"/>
                        </a:rPr>
                        <a:t>20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46C246"/>
                      </a:solidFill>
                      <a:prstDash val="solid"/>
                    </a:lnL>
                    <a:lnR w="28080">
                      <a:solidFill>
                        <a:srgbClr val="ECECEC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8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РЕАЛИЗОВАННЫЕ  И РЕАЛИЗУЕМЫЕ ИНВЕСТИЦИОННЫЕ ПРОЕКТЫ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ECECEC"/>
                      </a:solidFill>
                      <a:prstDash val="solid"/>
                    </a:lnL>
                    <a:lnR w="12240">
                      <a:solidFill>
                        <a:srgbClr val="46C246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6600"/>
                          </a:solidFill>
                          <a:latin typeface="Calibri"/>
                        </a:rPr>
                        <a:t>23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46C246"/>
                      </a:solidFill>
                      <a:prstDash val="solid"/>
                    </a:lnL>
                    <a:lnR w="28080">
                      <a:solidFill>
                        <a:srgbClr val="ECECEC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8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ИНВЕСТИЦИОННЫЕ ПРЕДЛОЖЕНИЯ ДЛЯ ИНВЕСТОРОВ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ECECEC"/>
                      </a:solidFill>
                      <a:prstDash val="solid"/>
                    </a:lnL>
                    <a:lnR w="12240">
                      <a:solidFill>
                        <a:srgbClr val="46C246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6600"/>
                          </a:solidFill>
                          <a:latin typeface="Calibri"/>
                        </a:rPr>
                        <a:t>25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46C246"/>
                      </a:solidFill>
                      <a:prstDash val="solid"/>
                    </a:lnL>
                    <a:lnR w="28080">
                      <a:solidFill>
                        <a:srgbClr val="ECECEC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8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ИНВЕСТИЦИОННО-ПРИВЛЕКАТЕЛЬНЫЕ ЗЕМЕЛЬНЫЕ УЧАСТКИ И ПРОМЫШЛЕННЫЕ ПЛОЩАДКИ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ECECEC"/>
                      </a:solidFill>
                      <a:prstDash val="solid"/>
                    </a:lnL>
                    <a:lnR w="12240">
                      <a:solidFill>
                        <a:srgbClr val="46C246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6600"/>
                          </a:solidFill>
                          <a:latin typeface="Calibri"/>
                        </a:rPr>
                        <a:t>30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46C246"/>
                      </a:solidFill>
                      <a:prstDash val="solid"/>
                    </a:lnL>
                    <a:lnR w="28080">
                      <a:solidFill>
                        <a:srgbClr val="ECECEC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8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КОНТАКТЫ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28080">
                      <a:solidFill>
                        <a:srgbClr val="ECECEC"/>
                      </a:solidFill>
                      <a:prstDash val="solid"/>
                    </a:lnL>
                    <a:lnR w="12240">
                      <a:solidFill>
                        <a:srgbClr val="46C246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6600"/>
                          </a:solidFill>
                          <a:latin typeface="Calibri"/>
                        </a:rPr>
                        <a:t>42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46C246"/>
                      </a:solidFill>
                      <a:prstDash val="solid"/>
                    </a:lnL>
                    <a:lnR w="28080">
                      <a:solidFill>
                        <a:srgbClr val="ECECEC"/>
                      </a:solidFill>
                      <a:prstDash val="solid"/>
                    </a:lnR>
                    <a:lnT w="56880">
                      <a:solidFill>
                        <a:srgbClr val="ECECEC"/>
                      </a:solidFill>
                      <a:prstDash val="solid"/>
                    </a:lnT>
                    <a:lnB w="56880">
                      <a:solidFill>
                        <a:srgbClr val="ECECEC"/>
                      </a:solidFill>
                      <a:prstDash val="solid"/>
                    </a:lnB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140" name="Прямоугольник 7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3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1" name="TextBox 8"/>
          <p:cNvSpPr/>
          <p:nvPr/>
        </p:nvSpPr>
        <p:spPr>
          <a:xfrm>
            <a:off x="139320" y="509760"/>
            <a:ext cx="12632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СОДЕРЖАНИЕ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TextBox 13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3" name="Picture 4" descr="http://melovatka.ucoz.com/kalach3.gif"/>
          <p:cNvPicPr/>
          <p:nvPr/>
        </p:nvPicPr>
        <p:blipFill>
          <a:blip r:embed="rId4"/>
          <a:stretch/>
        </p:blipFill>
        <p:spPr>
          <a:xfrm>
            <a:off x="3941280" y="299880"/>
            <a:ext cx="689760" cy="726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Прямоугольник 6"/>
          <p:cNvSpPr/>
          <p:nvPr/>
        </p:nvSpPr>
        <p:spPr>
          <a:xfrm>
            <a:off x="2988000" y="1779840"/>
            <a:ext cx="6160320" cy="1872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15" name="TextBox 1"/>
          <p:cNvSpPr/>
          <p:nvPr/>
        </p:nvSpPr>
        <p:spPr>
          <a:xfrm>
            <a:off x="3287160" y="2454120"/>
            <a:ext cx="4956840" cy="51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FFFFFF"/>
                </a:solidFill>
                <a:latin typeface="Impact"/>
              </a:rPr>
              <a:t>КОНКУРЕНТНЫЕ ПРЕИМУЩЕСТВА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Прямоугольник 2"/>
          <p:cNvSpPr/>
          <p:nvPr/>
        </p:nvSpPr>
        <p:spPr>
          <a:xfrm>
            <a:off x="0" y="4982040"/>
            <a:ext cx="9143640" cy="160920"/>
          </a:xfrm>
          <a:prstGeom prst="rect">
            <a:avLst/>
          </a:prstGeom>
          <a:solidFill>
            <a:srgbClr val="7D0D4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17" name="Прямоугольник 1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3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cxnSp>
        <p:nvCxnSpPr>
          <p:cNvPr id="418" name="Прямая соединительная линия 4"/>
          <p:cNvCxnSpPr/>
          <p:nvPr/>
        </p:nvCxnSpPr>
        <p:spPr>
          <a:xfrm>
            <a:off x="0" y="5131080"/>
            <a:ext cx="9144360" cy="360"/>
          </a:xfrm>
          <a:prstGeom prst="straightConnector1">
            <a:avLst/>
          </a:prstGeom>
          <a:ln w="28575">
            <a:solidFill>
              <a:srgbClr val="00B0F0"/>
            </a:solidFill>
            <a:round/>
          </a:ln>
        </p:spPr>
      </p:cxnSp>
      <p:sp>
        <p:nvSpPr>
          <p:cNvPr id="419" name="TextBox 5"/>
          <p:cNvSpPr/>
          <p:nvPr/>
        </p:nvSpPr>
        <p:spPr>
          <a:xfrm>
            <a:off x="176400" y="443520"/>
            <a:ext cx="281016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КОНКУРЕНТНЫЕ ПРЕИМУЩЕСТВА 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РАЗМЕЩЕНИЯ ПРОИЗВОДСТВА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0" name="PlaceHolder 1"/>
          <p:cNvSpPr>
            <a:spLocks noGrp="1"/>
          </p:cNvSpPr>
          <p:nvPr>
            <p:ph type="sldNum" idx="29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8C4F2797-7C5D-4CB9-A981-C61BED3F4019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21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421" name="Таблица 3"/>
          <p:cNvGraphicFramePr/>
          <p:nvPr/>
        </p:nvGraphicFramePr>
        <p:xfrm>
          <a:off x="208080" y="1652760"/>
          <a:ext cx="8756280" cy="2636640"/>
        </p:xfrm>
        <a:graphic>
          <a:graphicData uri="http://schemas.openxmlformats.org/drawingml/2006/table">
            <a:tbl>
              <a:tblPr/>
              <a:tblGrid>
                <a:gridCol w="547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08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1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1.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>
                      <a:noFill/>
                    </a:lnL>
                    <a:lnR>
                      <a:noFill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Конкурентоспособные перерабатывающие предприятия, в т.ч. международного уровня (по переработке мяса, молока, сахарной свеклы);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 w="12240">
                      <a:solidFill>
                        <a:srgbClr val="F79646"/>
                      </a:solidFill>
                      <a:prstDash val="soli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2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2.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Свободные земельные ресурсы (пастбища) и неразрабатываемые полезные ископаемые;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1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3.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Наличие средне-специального образовательного учреждения (ГБПОУ ВО «Калачеевский аграрный техникум»);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4.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Наличие инвестиционных площадок, обеспеченных инженерными коммуникациями;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5.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11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Наличие железнодорожных путей сообщения.</a:t>
                      </a:r>
                      <a:endParaRPr lang="ru-RU" sz="11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240">
                      <a:solidFill>
                        <a:srgbClr val="F79646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22" name="TextBox 7"/>
          <p:cNvSpPr/>
          <p:nvPr/>
        </p:nvSpPr>
        <p:spPr>
          <a:xfrm>
            <a:off x="190080" y="1320480"/>
            <a:ext cx="2634840" cy="272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00B0F0"/>
                </a:solidFill>
                <a:latin typeface="Calibri"/>
              </a:rPr>
              <a:t>Преимущества района: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3" name="TextBox 13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24" name="Picture 4" descr="http://melovatka.ucoz.com/kalach3.gif"/>
          <p:cNvPicPr/>
          <p:nvPr/>
        </p:nvPicPr>
        <p:blipFill>
          <a:blip r:embed="rId4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Прямоугольник 2"/>
          <p:cNvSpPr/>
          <p:nvPr/>
        </p:nvSpPr>
        <p:spPr>
          <a:xfrm>
            <a:off x="0" y="4982040"/>
            <a:ext cx="9143640" cy="160920"/>
          </a:xfrm>
          <a:prstGeom prst="rect">
            <a:avLst/>
          </a:prstGeom>
          <a:solidFill>
            <a:srgbClr val="7D0D4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26" name="Прямоугольник 1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3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cxnSp>
        <p:nvCxnSpPr>
          <p:cNvPr id="427" name="Прямая соединительная линия 4"/>
          <p:cNvCxnSpPr/>
          <p:nvPr/>
        </p:nvCxnSpPr>
        <p:spPr>
          <a:xfrm>
            <a:off x="0" y="5131080"/>
            <a:ext cx="9144360" cy="360"/>
          </a:xfrm>
          <a:prstGeom prst="straightConnector1">
            <a:avLst/>
          </a:prstGeom>
          <a:ln w="28575">
            <a:solidFill>
              <a:srgbClr val="00B0F0"/>
            </a:solidFill>
            <a:round/>
          </a:ln>
        </p:spPr>
      </p:cxnSp>
      <p:sp>
        <p:nvSpPr>
          <p:cNvPr id="428" name="PlaceHolder 1"/>
          <p:cNvSpPr>
            <a:spLocks noGrp="1"/>
          </p:cNvSpPr>
          <p:nvPr>
            <p:ph type="sldNum" idx="30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B39A5C82-18FD-4539-8C27-0C9426529372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22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29" name="TextBox 12"/>
          <p:cNvSpPr/>
          <p:nvPr/>
        </p:nvSpPr>
        <p:spPr>
          <a:xfrm>
            <a:off x="176400" y="443520"/>
            <a:ext cx="281016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КОНКУРЕНТНЫЕ ПРЕИМУЩЕСТВА 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РАЗМЕЩЕНИЯ ПРОИЗВОДСТВА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0" name="TextBox 8"/>
          <p:cNvSpPr/>
          <p:nvPr/>
        </p:nvSpPr>
        <p:spPr>
          <a:xfrm>
            <a:off x="1420200" y="1270800"/>
            <a:ext cx="5860800" cy="507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50000"/>
              </a:lnSpc>
              <a:tabLst>
                <a:tab pos="0" algn="l"/>
              </a:tabLst>
            </a:pPr>
            <a:r>
              <a:rPr lang="ru-RU" sz="1100" b="1" strike="noStrike" spc="-1">
                <a:solidFill>
                  <a:srgbClr val="F76321"/>
                </a:solidFill>
                <a:latin typeface="Calibri"/>
              </a:rPr>
              <a:t>Меры поддержки субъектов малого и среднего предпринимательства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1" name="Прямоугольник 13"/>
          <p:cNvSpPr/>
          <p:nvPr/>
        </p:nvSpPr>
        <p:spPr>
          <a:xfrm>
            <a:off x="107640" y="1250280"/>
            <a:ext cx="8928720" cy="3196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228600" indent="-228600">
              <a:lnSpc>
                <a:spcPct val="100000"/>
              </a:lnSpc>
              <a:tabLst>
                <a:tab pos="0" algn="l"/>
              </a:tabLst>
            </a:pPr>
            <a:endParaRPr lang="ru-RU" sz="900" b="0" strike="noStrike" spc="-1">
              <a:solidFill>
                <a:srgbClr val="000000"/>
              </a:solidFill>
              <a:latin typeface="Arial"/>
            </a:endParaRPr>
          </a:p>
          <a:p>
            <a:pPr marL="228600" indent="-228600">
              <a:lnSpc>
                <a:spcPct val="100000"/>
              </a:lnSpc>
              <a:tabLst>
                <a:tab pos="0" algn="l"/>
              </a:tabLst>
            </a:pPr>
            <a:endParaRPr lang="ru-RU" sz="9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228600" algn="just">
              <a:lnSpc>
                <a:spcPct val="114000"/>
              </a:lnSpc>
              <a:tabLst>
                <a:tab pos="0" algn="l"/>
              </a:tabLst>
            </a:pPr>
            <a:r>
              <a:rPr lang="ru-RU" sz="9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 </a:t>
            </a:r>
            <a:endParaRPr lang="ru-RU" sz="9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  <a:tabLst>
                <a:tab pos="0" algn="l"/>
              </a:tabLst>
            </a:pPr>
            <a:r>
              <a:rPr lang="ru-RU" sz="1100" b="1" strike="noStrike" spc="-1">
                <a:solidFill>
                  <a:srgbClr val="808080"/>
                </a:solidFill>
                <a:latin typeface="Calibri"/>
                <a:ea typeface="Calibri"/>
              </a:rPr>
              <a:t>Поддержка субъектов малого и среднего предпринимательства реализуется в рамках муниципальной программы                             Калачеевского муниципального района, утвержденной постановлением администрации Калачеевского муниципального района Воронежской области от от 15.10.2019 г. № 613 «Об утверждении муниципальной программы «Экономическое развитие и повышение инвестиционного потенциала территории Калачеевского муниципального района».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  <a:tabLst>
                <a:tab pos="0" algn="l"/>
              </a:tabLst>
            </a:pPr>
            <a:r>
              <a:rPr lang="ru-RU" sz="1100" b="1" strike="noStrike" spc="-1">
                <a:solidFill>
                  <a:srgbClr val="808080"/>
                </a:solidFill>
                <a:latin typeface="Calibri"/>
                <a:ea typeface="Calibri"/>
              </a:rPr>
              <a:t>Программа разработана на пять лет и направлена на развитие и поддержку малого и среднего предпринимательства в Калачеевском муниципальном районе Воронежской области. 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  <a:tabLst>
                <a:tab pos="0" algn="l"/>
              </a:tabLst>
            </a:pPr>
            <a:r>
              <a:rPr lang="ru-RU" sz="1100" b="1" strike="noStrike" spc="-1">
                <a:solidFill>
                  <a:srgbClr val="808080"/>
                </a:solidFill>
                <a:latin typeface="Calibri"/>
                <a:ea typeface="Calibri"/>
              </a:rPr>
              <a:t>Программа содержит в себе перечень мероприятий, направленных, прежде всего, на финансовую поддержку субъектов малого и среднего предпринимательства. 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  <a:tabLst>
                <a:tab pos="0" algn="l"/>
              </a:tabLst>
            </a:pPr>
            <a:r>
              <a:rPr lang="ru-RU" sz="1100" b="1" strike="noStrike" spc="-1">
                <a:solidFill>
                  <a:srgbClr val="808080"/>
                </a:solidFill>
                <a:latin typeface="Calibri"/>
                <a:ea typeface="Calibri"/>
              </a:rPr>
              <a:t>В рамках реализации данной программы в 2022 году было выдано 3 субсидий субъектам малого и среднего предпринимательства на общую сумму 3 млн. рублей, дополнительно  создано 3 рабочих места.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2" name="TextBox 19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33" name="Picture 4" descr="http://melovatka.ucoz.com/kalach3.gif"/>
          <p:cNvPicPr/>
          <p:nvPr/>
        </p:nvPicPr>
        <p:blipFill>
          <a:blip r:embed="rId4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Прямоугольник 5"/>
          <p:cNvSpPr/>
          <p:nvPr/>
        </p:nvSpPr>
        <p:spPr>
          <a:xfrm>
            <a:off x="2988000" y="1779840"/>
            <a:ext cx="6160320" cy="1872000"/>
          </a:xfrm>
          <a:prstGeom prst="rect">
            <a:avLst/>
          </a:prstGeom>
          <a:solidFill>
            <a:srgbClr val="46C2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35" name="TextBox 1"/>
          <p:cNvSpPr/>
          <p:nvPr/>
        </p:nvSpPr>
        <p:spPr>
          <a:xfrm>
            <a:off x="3304800" y="2238840"/>
            <a:ext cx="5094360" cy="94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FFFFFF"/>
                </a:solidFill>
                <a:latin typeface="Impact"/>
              </a:rPr>
              <a:t>РЕАЛИЗОВАННЫЕ И РЕАЛИЗУЕМЫЕ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FFFFFF"/>
                </a:solidFill>
                <a:latin typeface="Impact"/>
              </a:rPr>
              <a:t>ИНВЕСТИЦИОННЫЕ ПРОЕКТЫ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Прямоугольник 2"/>
          <p:cNvSpPr/>
          <p:nvPr/>
        </p:nvSpPr>
        <p:spPr>
          <a:xfrm>
            <a:off x="0" y="4982040"/>
            <a:ext cx="9143640" cy="160920"/>
          </a:xfrm>
          <a:prstGeom prst="rect">
            <a:avLst/>
          </a:prstGeom>
          <a:solidFill>
            <a:srgbClr val="92D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37" name="Прямоугольник 1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3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cxnSp>
        <p:nvCxnSpPr>
          <p:cNvPr id="438" name="Прямая соединительная линия 4"/>
          <p:cNvCxnSpPr/>
          <p:nvPr/>
        </p:nvCxnSpPr>
        <p:spPr>
          <a:xfrm>
            <a:off x="0" y="5131080"/>
            <a:ext cx="9144360" cy="360"/>
          </a:xfrm>
          <a:prstGeom prst="straightConnector1">
            <a:avLst/>
          </a:prstGeom>
          <a:ln w="28575">
            <a:solidFill>
              <a:srgbClr val="00B0F0"/>
            </a:solidFill>
            <a:round/>
          </a:ln>
        </p:spPr>
      </p:cxnSp>
      <p:graphicFrame>
        <p:nvGraphicFramePr>
          <p:cNvPr id="439" name="Group 52"/>
          <p:cNvGraphicFramePr/>
          <p:nvPr/>
        </p:nvGraphicFramePr>
        <p:xfrm>
          <a:off x="179640" y="1360800"/>
          <a:ext cx="5904360" cy="3455280"/>
        </p:xfrm>
        <a:graphic>
          <a:graphicData uri="http://schemas.openxmlformats.org/drawingml/2006/table">
            <a:tbl>
              <a:tblPr/>
              <a:tblGrid>
                <a:gridCol w="1536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8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76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9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НАИМЕНОВАНИЕ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0" ty="1813536" sx="27999" sy="30000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Модернизация цеха производства сухого концентрата сывороточных белков, сухого деминерализованного пермеата, с возможностью производства сухой деминерализованной сыворотки и сухого обезжиренного молока и модернизация существующей инфраструктуры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16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9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ОТРАСЛЕВАЯ ПРИНАДЛЕЖНОСТЬ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0" ty="1813536" sx="27999" sy="30000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Обрабатывающее производство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2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9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МЕСТО РЕАЛИЗАЦИИ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0" ty="1813536" sx="27999" sy="30000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Калачеевский район, п. Пригородный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9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СРОК РЕАЛИЗАЦИИ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0" ty="1813536" sx="27999" sy="30000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2021-2022 г.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48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9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ОБЪЕМ ИНВЕСТИЦИЙ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0" ty="1813536" sx="27999" sy="30000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1,5 млрд руб.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38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9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КРАТКОЕ ОПИСАНИЕ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9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ПРОЕКТА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0" ty="1813536" sx="27999" sy="30000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ПАО Молочный комбинат «Воронежский» ФЛ «Калачеевский сырзавод» в  2022 г. завершило реализацию двухлетнего инвестиционного проекта по модернизации цеха производства сухого концентрата сывороточных белков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016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9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ЧИСЛО СОЗДАННЫХ РАБОЧИХ МЕСТ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12240">
                      <a:noFill/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0" ty="1813536" sx="27999" sy="30000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2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30 человек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12240">
                      <a:noFill/>
                      <a:prstDash val="solid"/>
                    </a:lnB>
                    <a:blipFill rotWithShape="0">
                      <a:blip r:embed="rId4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40" name="PlaceHolder 1"/>
          <p:cNvSpPr>
            <a:spLocks noGrp="1"/>
          </p:cNvSpPr>
          <p:nvPr>
            <p:ph type="sldNum" idx="31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8D9D109B-42EB-4B98-9E2A-56638A3E8B24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24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1" name="TextBox 20"/>
          <p:cNvSpPr/>
          <p:nvPr/>
        </p:nvSpPr>
        <p:spPr>
          <a:xfrm>
            <a:off x="142920" y="426960"/>
            <a:ext cx="394920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РЕАЛИЗОВАННЫЕ И РЕАЛИЗУЕМЫЕ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ИНВЕСТИЦИОННЫЕ ПРОЕКТЫ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42" name="Рисунок 8"/>
          <p:cNvPicPr/>
          <p:nvPr/>
        </p:nvPicPr>
        <p:blipFill>
          <a:blip r:embed="rId5"/>
          <a:stretch/>
        </p:blipFill>
        <p:spPr>
          <a:xfrm>
            <a:off x="6156000" y="1326960"/>
            <a:ext cx="2857320" cy="18410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443" name="TextBox 16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44" name="Picture 4" descr="http://melovatka.ucoz.com/kalach3.gif"/>
          <p:cNvPicPr/>
          <p:nvPr/>
        </p:nvPicPr>
        <p:blipFill>
          <a:blip r:embed="rId6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Прямоугольник 5"/>
          <p:cNvSpPr/>
          <p:nvPr/>
        </p:nvSpPr>
        <p:spPr>
          <a:xfrm>
            <a:off x="2988000" y="1779840"/>
            <a:ext cx="6160320" cy="187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46" name="TextBox 1"/>
          <p:cNvSpPr/>
          <p:nvPr/>
        </p:nvSpPr>
        <p:spPr>
          <a:xfrm>
            <a:off x="3204000" y="2238840"/>
            <a:ext cx="5428080" cy="94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FFFFFF"/>
                </a:solidFill>
                <a:latin typeface="Impact"/>
              </a:rPr>
              <a:t>ИНВЕСТИЦИОННЫЕ ПРЕДЛОЖЕНИЯ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FFFFFF"/>
                </a:solidFill>
                <a:latin typeface="Impact"/>
              </a:rPr>
              <a:t>ДЛЯ ИНВЕСТОРОВ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7" name="object 2"/>
          <p:cNvGrpSpPr/>
          <p:nvPr/>
        </p:nvGrpSpPr>
        <p:grpSpPr>
          <a:xfrm>
            <a:off x="0" y="213480"/>
            <a:ext cx="9144360" cy="4933080"/>
            <a:chOff x="0" y="213480"/>
            <a:chExt cx="9144360" cy="4933080"/>
          </a:xfrm>
        </p:grpSpPr>
        <p:sp>
          <p:nvSpPr>
            <p:cNvPr id="448" name="object 4"/>
            <p:cNvSpPr/>
            <p:nvPr/>
          </p:nvSpPr>
          <p:spPr>
            <a:xfrm>
              <a:off x="0" y="4982040"/>
              <a:ext cx="9143640" cy="161640"/>
            </a:xfrm>
            <a:custGeom>
              <a:avLst/>
              <a:gdLst>
                <a:gd name="textAreaLeft" fmla="*/ 0 w 9143640"/>
                <a:gd name="textAreaRight" fmla="*/ 9144000 w 9143640"/>
                <a:gd name="textAreaTop" fmla="*/ 0 h 161640"/>
                <a:gd name="textAreaBottom" fmla="*/ 162000 h 161640"/>
              </a:gdLst>
              <a:ahLst/>
              <a:cxnLst/>
              <a:rect l="textAreaLeft" t="textAreaTop" r="textAreaRight" b="textAreaBottom"/>
              <a:pathLst>
                <a:path w="9144000" h="161925">
                  <a:moveTo>
                    <a:pt x="9144000" y="0"/>
                  </a:moveTo>
                  <a:lnTo>
                    <a:pt x="0" y="0"/>
                  </a:lnTo>
                  <a:lnTo>
                    <a:pt x="0" y="161543"/>
                  </a:lnTo>
                  <a:lnTo>
                    <a:pt x="9144000" y="16154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5050">
                <a:alpha val="69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49" name="object 5"/>
            <p:cNvSpPr/>
            <p:nvPr/>
          </p:nvSpPr>
          <p:spPr>
            <a:xfrm>
              <a:off x="0" y="213480"/>
              <a:ext cx="9141480" cy="898200"/>
            </a:xfrm>
            <a:prstGeom prst="rect">
              <a:avLst/>
            </a:prstGeom>
            <a:blipFill rotWithShape="0">
              <a:blip r:embed="rId2"/>
              <a:srcRect/>
              <a:stretch/>
            </a:blip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50" name="object 6"/>
            <p:cNvSpPr/>
            <p:nvPr/>
          </p:nvSpPr>
          <p:spPr>
            <a:xfrm>
              <a:off x="720" y="5117760"/>
              <a:ext cx="9143640" cy="28800"/>
            </a:xfrm>
            <a:custGeom>
              <a:avLst/>
              <a:gdLst>
                <a:gd name="textAreaLeft" fmla="*/ 0 w 9143640"/>
                <a:gd name="textAreaRight" fmla="*/ 9144000 w 9143640"/>
                <a:gd name="textAreaTop" fmla="*/ 0 h 28800"/>
                <a:gd name="textAreaBottom" fmla="*/ 29160 h 28800"/>
              </a:gdLst>
              <a:ahLst/>
              <a:cxnLst/>
              <a:rect l="textAreaLeft" t="textAreaTop" r="textAreaRight" b="textAreaBottom"/>
              <a:pathLst>
                <a:path w="9144000" h="29210">
                  <a:moveTo>
                    <a:pt x="0" y="28957"/>
                  </a:moveTo>
                  <a:lnTo>
                    <a:pt x="9144000" y="28957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28957"/>
                  </a:lnTo>
                  <a:close/>
                </a:path>
              </a:pathLst>
            </a:custGeom>
            <a:solidFill>
              <a:srgbClr val="00AFEF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</p:grpSp>
      <p:graphicFrame>
        <p:nvGraphicFramePr>
          <p:cNvPr id="451" name="Group 52"/>
          <p:cNvGraphicFramePr/>
          <p:nvPr/>
        </p:nvGraphicFramePr>
        <p:xfrm>
          <a:off x="204120" y="1566720"/>
          <a:ext cx="5015160" cy="2732760"/>
        </p:xfrm>
        <a:graphic>
          <a:graphicData uri="http://schemas.openxmlformats.org/drawingml/2006/table">
            <a:tbl>
              <a:tblPr/>
              <a:tblGrid>
                <a:gridCol w="1380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4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НАИМЕНОВАНИЕ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3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7E7E7E"/>
                          </a:solidFill>
                          <a:latin typeface="Calibri"/>
                        </a:rPr>
                        <a:t>Реконструкция очистных сооружений и сетей водоотведения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9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ОТРАСЛЕВАЯ ПРИНАДЛЕЖНОСТЬ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3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7E7E7E"/>
                          </a:solidFill>
                          <a:latin typeface="Calibri"/>
                        </a:rPr>
                        <a:t>ЖКХ (водоотведение)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МЕСТО РЕАЛИЗАЦИИ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3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7E7E7E"/>
                          </a:solidFill>
                          <a:latin typeface="Calibri"/>
                        </a:rPr>
                        <a:t>Калачеевский район, Воронежская область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9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ОБЪЕМ ИНВЕСТИЦИЙ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3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7E7E7E"/>
                          </a:solidFill>
                          <a:latin typeface="Calibri"/>
                        </a:rPr>
                        <a:t>200 млн руб.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37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КРАТКОЕ ОПИСАНИЕ ПРОЕКТА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3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7E7E7E"/>
                          </a:solidFill>
                          <a:latin typeface="Calibri"/>
                        </a:rPr>
                        <a:t>Организация реконструкции очистных сооружений и сетей водоотведения в муниципальном районе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59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ЧИСЛО СОЗДАННЫХ РАБОЧИХ МЕСТ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3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000" b="0" strike="noStrike" spc="-1">
                          <a:solidFill>
                            <a:srgbClr val="7E7E7E"/>
                          </a:solidFill>
                          <a:latin typeface="Calibri"/>
                        </a:rPr>
                        <a:t>10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52" name="TextBox 5"/>
          <p:cNvSpPr/>
          <p:nvPr/>
        </p:nvSpPr>
        <p:spPr>
          <a:xfrm>
            <a:off x="149400" y="412920"/>
            <a:ext cx="294876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ИНВЕСТИЦИОННЫЕ ПРЕДЛОЖЕНИЯ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ДЛЯ ИНВЕСТОРОВ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3" name="TextBox 12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54" name="Picture 4" descr="http://melovatka.ucoz.com/kalach3.gif"/>
          <p:cNvPicPr/>
          <p:nvPr/>
        </p:nvPicPr>
        <p:blipFill>
          <a:blip r:embed="rId5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pic>
        <p:nvPicPr>
          <p:cNvPr id="455" name="Рисунок 6"/>
          <p:cNvPicPr/>
          <p:nvPr/>
        </p:nvPicPr>
        <p:blipFill>
          <a:blip r:embed="rId6"/>
          <a:stretch/>
        </p:blipFill>
        <p:spPr>
          <a:xfrm>
            <a:off x="5508000" y="1399680"/>
            <a:ext cx="3491640" cy="28238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456" name="PlaceHolder 1"/>
          <p:cNvSpPr>
            <a:spLocks noGrp="1"/>
          </p:cNvSpPr>
          <p:nvPr>
            <p:ph type="sldNum" idx="32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B1CABDE3-F22E-4BE0-B58C-4BCD2C681155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26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7" name="object 2"/>
          <p:cNvGrpSpPr/>
          <p:nvPr/>
        </p:nvGrpSpPr>
        <p:grpSpPr>
          <a:xfrm>
            <a:off x="0" y="213480"/>
            <a:ext cx="9144360" cy="4933080"/>
            <a:chOff x="0" y="213480"/>
            <a:chExt cx="9144360" cy="4933080"/>
          </a:xfrm>
        </p:grpSpPr>
        <p:sp>
          <p:nvSpPr>
            <p:cNvPr id="458" name="object 4"/>
            <p:cNvSpPr/>
            <p:nvPr/>
          </p:nvSpPr>
          <p:spPr>
            <a:xfrm>
              <a:off x="0" y="4982040"/>
              <a:ext cx="9143640" cy="161640"/>
            </a:xfrm>
            <a:custGeom>
              <a:avLst/>
              <a:gdLst>
                <a:gd name="textAreaLeft" fmla="*/ 0 w 9143640"/>
                <a:gd name="textAreaRight" fmla="*/ 9144000 w 9143640"/>
                <a:gd name="textAreaTop" fmla="*/ 0 h 161640"/>
                <a:gd name="textAreaBottom" fmla="*/ 162000 h 161640"/>
              </a:gdLst>
              <a:ahLst/>
              <a:cxnLst/>
              <a:rect l="textAreaLeft" t="textAreaTop" r="textAreaRight" b="textAreaBottom"/>
              <a:pathLst>
                <a:path w="9144000" h="161925">
                  <a:moveTo>
                    <a:pt x="9144000" y="0"/>
                  </a:moveTo>
                  <a:lnTo>
                    <a:pt x="0" y="0"/>
                  </a:lnTo>
                  <a:lnTo>
                    <a:pt x="0" y="161543"/>
                  </a:lnTo>
                  <a:lnTo>
                    <a:pt x="9144000" y="16154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5050">
                <a:alpha val="69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59" name="object 5"/>
            <p:cNvSpPr/>
            <p:nvPr/>
          </p:nvSpPr>
          <p:spPr>
            <a:xfrm>
              <a:off x="0" y="213480"/>
              <a:ext cx="9141480" cy="898200"/>
            </a:xfrm>
            <a:prstGeom prst="rect">
              <a:avLst/>
            </a:prstGeom>
            <a:blipFill rotWithShape="0">
              <a:blip r:embed="rId2"/>
              <a:srcRect/>
              <a:stretch/>
            </a:blip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60" name="object 6"/>
            <p:cNvSpPr/>
            <p:nvPr/>
          </p:nvSpPr>
          <p:spPr>
            <a:xfrm>
              <a:off x="720" y="5117760"/>
              <a:ext cx="9143640" cy="28800"/>
            </a:xfrm>
            <a:custGeom>
              <a:avLst/>
              <a:gdLst>
                <a:gd name="textAreaLeft" fmla="*/ 0 w 9143640"/>
                <a:gd name="textAreaRight" fmla="*/ 9144000 w 9143640"/>
                <a:gd name="textAreaTop" fmla="*/ 0 h 28800"/>
                <a:gd name="textAreaBottom" fmla="*/ 29160 h 28800"/>
              </a:gdLst>
              <a:ahLst/>
              <a:cxnLst/>
              <a:rect l="textAreaLeft" t="textAreaTop" r="textAreaRight" b="textAreaBottom"/>
              <a:pathLst>
                <a:path w="9144000" h="29210">
                  <a:moveTo>
                    <a:pt x="0" y="28957"/>
                  </a:moveTo>
                  <a:lnTo>
                    <a:pt x="9144000" y="28957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28957"/>
                  </a:lnTo>
                  <a:close/>
                </a:path>
              </a:pathLst>
            </a:custGeom>
            <a:solidFill>
              <a:srgbClr val="00AFEF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461" name="TextBox 5"/>
          <p:cNvSpPr/>
          <p:nvPr/>
        </p:nvSpPr>
        <p:spPr>
          <a:xfrm>
            <a:off x="149400" y="412920"/>
            <a:ext cx="294876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ИНВЕСТИЦИОННЫЕ ПРЕДЛОЖЕНИЯ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ДЛЯ ИНВЕСТОРОВ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2" name="TextBox 12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3" name="Picture 4" descr="http://melovatka.ucoz.com/kalach3.gif"/>
          <p:cNvPicPr/>
          <p:nvPr/>
        </p:nvPicPr>
        <p:blipFill>
          <a:blip r:embed="rId3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464" name="Group 52"/>
          <p:cNvGraphicFramePr/>
          <p:nvPr/>
        </p:nvGraphicFramePr>
        <p:xfrm>
          <a:off x="324000" y="1482120"/>
          <a:ext cx="5026320" cy="2975520"/>
        </p:xfrm>
        <a:graphic>
          <a:graphicData uri="http://schemas.openxmlformats.org/drawingml/2006/table">
            <a:tbl>
              <a:tblPr/>
              <a:tblGrid>
                <a:gridCol w="1383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2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26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НАИМЕНОВАНИЕ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Производство инулина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5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ОТРАСЛЕВАЯ ПРИНАДЛЕЖНОСТЬ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Промышленность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5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1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МЕСТО РЕАЛИЗАЦИИ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7E7E7E"/>
                          </a:solidFill>
                          <a:latin typeface="Calibri"/>
                        </a:rPr>
                        <a:t>Калачеевский район, Воронежская область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5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1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ОБЪЕМ ИНВЕСТИЦИЙ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1,5 млрд руб.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5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482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КРАТКОЕ ОПИСАНИЕ ПРОЕКТА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Перспективность реализации проекта по организации производства инулина подтверждается активным потребительским спросом на продукты питания функционального и диетического назначения. В связи с этим предлагается инвестиционное предложение по созданию предприятия по производству инулина из топинамбура.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5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53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ЧИСЛО РАБОЧИХ МЕСТ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12240">
                      <a:noFill/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125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12240">
                      <a:noFill/>
                      <a:prstDash val="solid"/>
                    </a:lnB>
                    <a:blipFill rotWithShape="0">
                      <a:blip r:embed="rId5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465" name="Рисунок 11"/>
          <p:cNvPicPr/>
          <p:nvPr/>
        </p:nvPicPr>
        <p:blipFill>
          <a:blip r:embed="rId6"/>
          <a:stretch/>
        </p:blipFill>
        <p:spPr>
          <a:xfrm>
            <a:off x="5480640" y="1421640"/>
            <a:ext cx="3560760" cy="23738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466" name="PlaceHolder 1"/>
          <p:cNvSpPr>
            <a:spLocks noGrp="1"/>
          </p:cNvSpPr>
          <p:nvPr>
            <p:ph type="sldNum" idx="33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8218459B-0BAE-48F2-96B2-05FA176ADEFA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27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7" name="object 2"/>
          <p:cNvGrpSpPr/>
          <p:nvPr/>
        </p:nvGrpSpPr>
        <p:grpSpPr>
          <a:xfrm>
            <a:off x="0" y="213480"/>
            <a:ext cx="9144360" cy="4933080"/>
            <a:chOff x="0" y="213480"/>
            <a:chExt cx="9144360" cy="4933080"/>
          </a:xfrm>
        </p:grpSpPr>
        <p:sp>
          <p:nvSpPr>
            <p:cNvPr id="468" name="object 4"/>
            <p:cNvSpPr/>
            <p:nvPr/>
          </p:nvSpPr>
          <p:spPr>
            <a:xfrm>
              <a:off x="0" y="4982040"/>
              <a:ext cx="9143640" cy="161640"/>
            </a:xfrm>
            <a:custGeom>
              <a:avLst/>
              <a:gdLst>
                <a:gd name="textAreaLeft" fmla="*/ 0 w 9143640"/>
                <a:gd name="textAreaRight" fmla="*/ 9144000 w 9143640"/>
                <a:gd name="textAreaTop" fmla="*/ 0 h 161640"/>
                <a:gd name="textAreaBottom" fmla="*/ 162000 h 161640"/>
              </a:gdLst>
              <a:ahLst/>
              <a:cxnLst/>
              <a:rect l="textAreaLeft" t="textAreaTop" r="textAreaRight" b="textAreaBottom"/>
              <a:pathLst>
                <a:path w="9144000" h="161925">
                  <a:moveTo>
                    <a:pt x="9144000" y="0"/>
                  </a:moveTo>
                  <a:lnTo>
                    <a:pt x="0" y="0"/>
                  </a:lnTo>
                  <a:lnTo>
                    <a:pt x="0" y="161543"/>
                  </a:lnTo>
                  <a:lnTo>
                    <a:pt x="9144000" y="16154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5050">
                <a:alpha val="69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69" name="object 5"/>
            <p:cNvSpPr/>
            <p:nvPr/>
          </p:nvSpPr>
          <p:spPr>
            <a:xfrm>
              <a:off x="0" y="213480"/>
              <a:ext cx="9141480" cy="898200"/>
            </a:xfrm>
            <a:prstGeom prst="rect">
              <a:avLst/>
            </a:prstGeom>
            <a:blipFill rotWithShape="0">
              <a:blip r:embed="rId2"/>
              <a:srcRect/>
              <a:stretch/>
            </a:blip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70" name="object 6"/>
            <p:cNvSpPr/>
            <p:nvPr/>
          </p:nvSpPr>
          <p:spPr>
            <a:xfrm>
              <a:off x="720" y="5117760"/>
              <a:ext cx="9143640" cy="28800"/>
            </a:xfrm>
            <a:custGeom>
              <a:avLst/>
              <a:gdLst>
                <a:gd name="textAreaLeft" fmla="*/ 0 w 9143640"/>
                <a:gd name="textAreaRight" fmla="*/ 9144000 w 9143640"/>
                <a:gd name="textAreaTop" fmla="*/ 0 h 28800"/>
                <a:gd name="textAreaBottom" fmla="*/ 29160 h 28800"/>
              </a:gdLst>
              <a:ahLst/>
              <a:cxnLst/>
              <a:rect l="textAreaLeft" t="textAreaTop" r="textAreaRight" b="textAreaBottom"/>
              <a:pathLst>
                <a:path w="9144000" h="29210">
                  <a:moveTo>
                    <a:pt x="0" y="28957"/>
                  </a:moveTo>
                  <a:lnTo>
                    <a:pt x="9144000" y="28957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28957"/>
                  </a:lnTo>
                  <a:close/>
                </a:path>
              </a:pathLst>
            </a:custGeom>
            <a:solidFill>
              <a:srgbClr val="00AFEF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471" name="TextBox 5"/>
          <p:cNvSpPr/>
          <p:nvPr/>
        </p:nvSpPr>
        <p:spPr>
          <a:xfrm>
            <a:off x="149400" y="412920"/>
            <a:ext cx="294876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ИНВЕСТИЦИОННЫЕ ПРЕДЛОЖЕНИЯ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ДЛЯ ИНВЕСТОРОВ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2" name="TextBox 12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73" name="Picture 4" descr="http://melovatka.ucoz.com/kalach3.gif"/>
          <p:cNvPicPr/>
          <p:nvPr/>
        </p:nvPicPr>
        <p:blipFill>
          <a:blip r:embed="rId3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474" name="Group 52"/>
          <p:cNvGraphicFramePr/>
          <p:nvPr/>
        </p:nvGraphicFramePr>
        <p:xfrm>
          <a:off x="173160" y="1319040"/>
          <a:ext cx="5187600" cy="3019320"/>
        </p:xfrm>
        <a:graphic>
          <a:graphicData uri="http://schemas.openxmlformats.org/drawingml/2006/table">
            <a:tbl>
              <a:tblPr/>
              <a:tblGrid>
                <a:gridCol w="1428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59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20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НАИМЕНОВАНИЕ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000" b="0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Строительство завода по глубокой переработке зерна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5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4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ОТРАСЛЕВАЯ ПРИНАДЛЕЖНОСТЬ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Промышленность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5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8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МЕСТО РЕАЛИЗАЦИИ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Калачеевский район, Воронежской области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5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24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ОБЪЕМ ИНВЕСТИЦИЙ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20,7 млрд рублей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5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350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КРАТКОЕ ОПИСАНИЕ ПРОЕКТА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Целью проекта является строительство завода по глубокой переработке зерна с акцентом на производство пищевого лизина на территории Воронежской области.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7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Глубокая переработка зерна подразумевает получение трех основных фракций: крахмальной, белковой, целлюлозной и их производных.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5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0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ЧИСЛО РАБОЧИХ МЕСТ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000" b="0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304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5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475" name="Рисунок 15"/>
          <p:cNvPicPr/>
          <p:nvPr/>
        </p:nvPicPr>
        <p:blipFill>
          <a:blip r:embed="rId6"/>
          <a:stretch/>
        </p:blipFill>
        <p:spPr>
          <a:xfrm>
            <a:off x="5508000" y="1420200"/>
            <a:ext cx="3551040" cy="23511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476" name="PlaceHolder 1"/>
          <p:cNvSpPr>
            <a:spLocks noGrp="1"/>
          </p:cNvSpPr>
          <p:nvPr>
            <p:ph type="sldNum" idx="34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F8A8930C-4B58-4A00-9D4D-3040F6AB23B3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28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7" name="object 2"/>
          <p:cNvGrpSpPr/>
          <p:nvPr/>
        </p:nvGrpSpPr>
        <p:grpSpPr>
          <a:xfrm>
            <a:off x="0" y="213480"/>
            <a:ext cx="9144360" cy="4933080"/>
            <a:chOff x="0" y="213480"/>
            <a:chExt cx="9144360" cy="4933080"/>
          </a:xfrm>
        </p:grpSpPr>
        <p:sp>
          <p:nvSpPr>
            <p:cNvPr id="478" name="object 4"/>
            <p:cNvSpPr/>
            <p:nvPr/>
          </p:nvSpPr>
          <p:spPr>
            <a:xfrm>
              <a:off x="0" y="4982040"/>
              <a:ext cx="9143640" cy="161640"/>
            </a:xfrm>
            <a:custGeom>
              <a:avLst/>
              <a:gdLst>
                <a:gd name="textAreaLeft" fmla="*/ 0 w 9143640"/>
                <a:gd name="textAreaRight" fmla="*/ 9144000 w 9143640"/>
                <a:gd name="textAreaTop" fmla="*/ 0 h 161640"/>
                <a:gd name="textAreaBottom" fmla="*/ 162000 h 161640"/>
              </a:gdLst>
              <a:ahLst/>
              <a:cxnLst/>
              <a:rect l="textAreaLeft" t="textAreaTop" r="textAreaRight" b="textAreaBottom"/>
              <a:pathLst>
                <a:path w="9144000" h="161925">
                  <a:moveTo>
                    <a:pt x="9144000" y="0"/>
                  </a:moveTo>
                  <a:lnTo>
                    <a:pt x="0" y="0"/>
                  </a:lnTo>
                  <a:lnTo>
                    <a:pt x="0" y="161543"/>
                  </a:lnTo>
                  <a:lnTo>
                    <a:pt x="9144000" y="16154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5050">
                <a:alpha val="69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79" name="object 5"/>
            <p:cNvSpPr/>
            <p:nvPr/>
          </p:nvSpPr>
          <p:spPr>
            <a:xfrm>
              <a:off x="0" y="213480"/>
              <a:ext cx="9141480" cy="898200"/>
            </a:xfrm>
            <a:prstGeom prst="rect">
              <a:avLst/>
            </a:prstGeom>
            <a:blipFill rotWithShape="0">
              <a:blip r:embed="rId2"/>
              <a:srcRect/>
              <a:stretch/>
            </a:blip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80" name="object 6"/>
            <p:cNvSpPr/>
            <p:nvPr/>
          </p:nvSpPr>
          <p:spPr>
            <a:xfrm>
              <a:off x="720" y="5117760"/>
              <a:ext cx="9143640" cy="28800"/>
            </a:xfrm>
            <a:custGeom>
              <a:avLst/>
              <a:gdLst>
                <a:gd name="textAreaLeft" fmla="*/ 0 w 9143640"/>
                <a:gd name="textAreaRight" fmla="*/ 9144000 w 9143640"/>
                <a:gd name="textAreaTop" fmla="*/ 0 h 28800"/>
                <a:gd name="textAreaBottom" fmla="*/ 29160 h 28800"/>
              </a:gdLst>
              <a:ahLst/>
              <a:cxnLst/>
              <a:rect l="textAreaLeft" t="textAreaTop" r="textAreaRight" b="textAreaBottom"/>
              <a:pathLst>
                <a:path w="9144000" h="29210">
                  <a:moveTo>
                    <a:pt x="0" y="28957"/>
                  </a:moveTo>
                  <a:lnTo>
                    <a:pt x="9144000" y="28957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28957"/>
                  </a:lnTo>
                  <a:close/>
                </a:path>
              </a:pathLst>
            </a:custGeom>
            <a:solidFill>
              <a:srgbClr val="00AFEF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</p:grpSp>
      <p:sp>
        <p:nvSpPr>
          <p:cNvPr id="481" name="TextBox 5"/>
          <p:cNvSpPr/>
          <p:nvPr/>
        </p:nvSpPr>
        <p:spPr>
          <a:xfrm>
            <a:off x="149400" y="412920"/>
            <a:ext cx="294876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ИНВЕСТИЦИОННЫЕ ПРЕДЛОЖЕНИЯ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ДЛЯ ИНВЕСТОРОВ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2" name="TextBox 12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83" name="Picture 4" descr="http://melovatka.ucoz.com/kalach3.gif"/>
          <p:cNvPicPr/>
          <p:nvPr/>
        </p:nvPicPr>
        <p:blipFill>
          <a:blip r:embed="rId3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484" name="Group 52"/>
          <p:cNvGraphicFramePr/>
          <p:nvPr/>
        </p:nvGraphicFramePr>
        <p:xfrm>
          <a:off x="183240" y="1194120"/>
          <a:ext cx="4964040" cy="3471360"/>
        </p:xfrm>
        <a:graphic>
          <a:graphicData uri="http://schemas.openxmlformats.org/drawingml/2006/table">
            <a:tbl>
              <a:tblPr/>
              <a:tblGrid>
                <a:gridCol w="1366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97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86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НАИМЕНОВАНИЕ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000" b="0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Создание завода по производству минеральных удобрений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5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4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ОТРАСЛЕВАЯ ПРИНАДЛЕЖНОСТЬ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Промышленность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5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84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МЕСТО РЕАЛИЗАЦИИ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Калачеевский район, Воронежской области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5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5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ОБЪЕМ ИНВЕСТИЦИЙ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90,18 млрд рублей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5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65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КРАТКОЕ ОПИСАНИЕ ПРОЕКТА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В рамках инвестиционного предложения предполагается строительство завода по производству минеральных удобрений. Реализация данного инвестиционного предложения обусловлена растущим спросом на азотные удобрения в мировом масштабе, а также положительной динамикой роста цены на продукцию данной группы.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5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12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ЧИСЛО РАБОЧИХ МЕСТ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4">
                        <a:alphaModFix amt="78000"/>
                      </a:blip>
                      <a:tile tx="3002508" ty="523584" sx="27997" sy="29998" algn="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000" b="0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149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5">
                        <a:alphaModFix amt="8000"/>
                      </a:blip>
                      <a:tile tx="0" ty="1813536" sx="27999" sy="30000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485" name="Рисунок 11"/>
          <p:cNvPicPr/>
          <p:nvPr/>
        </p:nvPicPr>
        <p:blipFill>
          <a:blip r:embed="rId6"/>
          <a:stretch/>
        </p:blipFill>
        <p:spPr>
          <a:xfrm>
            <a:off x="5250960" y="1171800"/>
            <a:ext cx="3827880" cy="25520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486" name="PlaceHolder 1"/>
          <p:cNvSpPr>
            <a:spLocks noGrp="1"/>
          </p:cNvSpPr>
          <p:nvPr>
            <p:ph type="sldNum" idx="35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0672F146-613B-4E9D-9A42-3A287A93108B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29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Прямоугольник 6"/>
          <p:cNvSpPr/>
          <p:nvPr/>
        </p:nvSpPr>
        <p:spPr>
          <a:xfrm>
            <a:off x="2988000" y="1779840"/>
            <a:ext cx="6160320" cy="1872000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45" name="TextBox 1"/>
          <p:cNvSpPr/>
          <p:nvPr/>
        </p:nvSpPr>
        <p:spPr>
          <a:xfrm>
            <a:off x="3295080" y="2403000"/>
            <a:ext cx="383256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200" b="0" strike="noStrike" spc="-1">
                <a:solidFill>
                  <a:srgbClr val="FFFFFF"/>
                </a:solidFill>
                <a:latin typeface="Impact"/>
              </a:rPr>
              <a:t>ОБЩАЯ ИНФОРМАЦИЯ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Прямоугольник 5"/>
          <p:cNvSpPr/>
          <p:nvPr/>
        </p:nvSpPr>
        <p:spPr>
          <a:xfrm>
            <a:off x="2988000" y="1779840"/>
            <a:ext cx="6160320" cy="1872000"/>
          </a:xfrm>
          <a:prstGeom prst="rect">
            <a:avLst/>
          </a:prstGeom>
          <a:solidFill>
            <a:srgbClr val="F763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88" name="TextBox 1"/>
          <p:cNvSpPr/>
          <p:nvPr/>
        </p:nvSpPr>
        <p:spPr>
          <a:xfrm>
            <a:off x="3132000" y="2023200"/>
            <a:ext cx="6657840" cy="1369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FFFFFF"/>
                </a:solidFill>
                <a:latin typeface="Impact"/>
              </a:rPr>
              <a:t>ИНВЕСТИЦИОННО-ПРИВЛЕКАТЕЛЬНЫЕ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FFFFFF"/>
                </a:solidFill>
                <a:latin typeface="Impact"/>
              </a:rPr>
              <a:t>ЗЕМЕЛЬНЫЕ УЧАСТКИ И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FFFFFF"/>
                </a:solidFill>
                <a:latin typeface="Impact"/>
              </a:rPr>
              <a:t>ПРОМЫШЛЕННЫЕ ПЛОЩАДКИ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TextBox 5"/>
          <p:cNvSpPr/>
          <p:nvPr/>
        </p:nvSpPr>
        <p:spPr>
          <a:xfrm>
            <a:off x="7920" y="279360"/>
            <a:ext cx="3435120" cy="72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ИНВЕСТИЦИОННО-ПРИВЛЕКАТЕЛЬНЫЕ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ЗЕМЕЛЬНЫЕ УЧАСТКИ 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ПРОМЫШЛЕННЫЕ ПЛОЩАДКИ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490" name="Group 52"/>
          <p:cNvGraphicFramePr/>
          <p:nvPr/>
        </p:nvGraphicFramePr>
        <p:xfrm>
          <a:off x="270000" y="1153440"/>
          <a:ext cx="4873320" cy="4068676"/>
        </p:xfrm>
        <a:graphic>
          <a:graphicData uri="http://schemas.openxmlformats.org/drawingml/2006/table">
            <a:tbl>
              <a:tblPr/>
              <a:tblGrid>
                <a:gridCol w="1796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6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8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Площадь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81</a:t>
                      </a:r>
                      <a:r>
                        <a:rPr lang="en-US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,6</a:t>
                      </a: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га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8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36:10:51 00 006:74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Категория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Земли сельскохозяйственного назначения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23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Целевое использование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Размещение производств (в т.ч. материалов)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1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Форма собственности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Муниципальная собственность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6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Варианты приобретения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Аренда, приобретение в собственность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66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Стоимость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Кадастровая стоимость: 5670185,3 руб.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96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Транспортная инфраструктура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Асфальтированная автодорога - 200 м,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ветка ЮВЖД - вдоль границ з/участка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4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Газ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Газовые сети высокого давления - 800 м,                   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ШРП - 900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1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Электроэнергия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Удаленность  ВЛ-10 кВ - 800 м, ВЛ-110 кВ -  300 м,  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ТП -  400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9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Водоснабжение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73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Канализация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29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Очистные сооружения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491" name="TextBox 13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92" name="Picture 4" descr="http://melovatka.ucoz.com/kalach3.gif"/>
          <p:cNvPicPr/>
          <p:nvPr/>
        </p:nvPicPr>
        <p:blipFill>
          <a:blip r:embed="rId3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sp>
        <p:nvSpPr>
          <p:cNvPr id="493" name="Номер слайда 3"/>
          <p:cNvSpPr/>
          <p:nvPr/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r">
              <a:lnSpc>
                <a:spcPct val="100000"/>
              </a:lnSpc>
            </a:pPr>
            <a:fld id="{6311C83C-D668-4F9E-8E0C-1389FB465D50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31</a:t>
            </a:fld>
            <a:endParaRPr lang="ru-RU" sz="105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94" name="Рисунок 7"/>
          <p:cNvPicPr/>
          <p:nvPr/>
        </p:nvPicPr>
        <p:blipFill>
          <a:blip r:embed="rId4"/>
          <a:stretch/>
        </p:blipFill>
        <p:spPr>
          <a:xfrm>
            <a:off x="6239520" y="1153440"/>
            <a:ext cx="2593080" cy="36320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TextBox 5"/>
          <p:cNvSpPr/>
          <p:nvPr/>
        </p:nvSpPr>
        <p:spPr>
          <a:xfrm>
            <a:off x="7920" y="279360"/>
            <a:ext cx="3435120" cy="72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ИНВЕСТИЦИОННО-ПРИВЛЕКАТЕЛЬНЫЕ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ЗЕМЕЛЬНЫЕ УЧАСТКИ 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ПРОМЫШЛЕННЫЕ ПЛОЩАДКИ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496" name="Group 52"/>
          <p:cNvGraphicFramePr/>
          <p:nvPr/>
        </p:nvGraphicFramePr>
        <p:xfrm>
          <a:off x="270000" y="1153440"/>
          <a:ext cx="5166000" cy="3864396"/>
        </p:xfrm>
        <a:graphic>
          <a:graphicData uri="http://schemas.openxmlformats.org/drawingml/2006/table">
            <a:tbl>
              <a:tblPr/>
              <a:tblGrid>
                <a:gridCol w="1904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1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7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Площадь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1 га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36:10:5400002:207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Категория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Земли сельскохозяйственного назначения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4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Целевое использование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Размещение АЗС, объектов придорожного сервиса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3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Форма собственности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Муниципальная собственность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Варианты приобретения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Аренда, приобретение в собственность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Стоимость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Кадастровая стоимость: 64100 руб.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42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Транспортная инфраструктура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Асфальтированная автодорога проходит  вдоль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9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Газ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Газовые сети низкого давления - удаленность 380 м,  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ШРП - удаленность 380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Электроэнергия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Вдоль границ участка ВЛ-10кВ,             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ТП-  удаленность 200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Водоснабжение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22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Канализация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60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Очистные сооружения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497" name="TextBox 11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98" name="Picture 4" descr="http://melovatka.ucoz.com/kalach3.gif"/>
          <p:cNvPicPr/>
          <p:nvPr/>
        </p:nvPicPr>
        <p:blipFill>
          <a:blip r:embed="rId3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sp>
        <p:nvSpPr>
          <p:cNvPr id="499" name="Номер слайда 3"/>
          <p:cNvSpPr/>
          <p:nvPr/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r">
              <a:lnSpc>
                <a:spcPct val="100000"/>
              </a:lnSpc>
            </a:pPr>
            <a:fld id="{CAA8FE3A-D48C-423E-ACB0-5ED7E4EDCD4C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32</a:t>
            </a:fld>
            <a:endParaRPr lang="ru-RU" sz="105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00" name="Рисунок 7"/>
          <p:cNvPicPr/>
          <p:nvPr/>
        </p:nvPicPr>
        <p:blipFill>
          <a:blip r:embed="rId4"/>
          <a:srcRect l="28791" t="24997" r="24809" b="25001"/>
          <a:stretch/>
        </p:blipFill>
        <p:spPr>
          <a:xfrm rot="5400000">
            <a:off x="6157440" y="599400"/>
            <a:ext cx="2189880" cy="3297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TextBox 5"/>
          <p:cNvSpPr/>
          <p:nvPr/>
        </p:nvSpPr>
        <p:spPr>
          <a:xfrm>
            <a:off x="7920" y="279360"/>
            <a:ext cx="3435120" cy="72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ИНВЕСТИЦИОННО-ПРИВЛЕКАТЕЛЬНЫЕ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ЗЕМЕЛЬНЫЕ УЧАСТКИ 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ПРОМЫШЛЕННЫЕ ПЛОЩАДКИ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502" name="Group 52"/>
          <p:cNvGraphicFramePr/>
          <p:nvPr/>
        </p:nvGraphicFramePr>
        <p:xfrm>
          <a:off x="270000" y="1153440"/>
          <a:ext cx="5166000" cy="3786756"/>
        </p:xfrm>
        <a:graphic>
          <a:graphicData uri="http://schemas.openxmlformats.org/drawingml/2006/table">
            <a:tbl>
              <a:tblPr/>
              <a:tblGrid>
                <a:gridCol w="1904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1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7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Площадь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1,5 га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36:10:0100274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Категория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Земли сельскохозяйственного назначения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4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Целевое использование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Размещение производств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3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Форма собственности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Муниципальная собственность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Варианты приобретения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Аренда, приобретение в собственность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Стоимость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Кадастровая стоимость: 64100 руб.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42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Транспортная инфраструктура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Асфальтированная автодорога проходит  вдоль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Газ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Газовые сети высокого давления,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ШРП - удаленность 150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Электроэнергия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ВЛ-110 кВ, ВЛ-10кВ, ТП-удаленность 150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Водоснабжение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Разводящие сети водоснабжения - удаленность 200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22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Канализация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60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Очистные сооружения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03" name="TextBox 11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04" name="Picture 4" descr="http://melovatka.ucoz.com/kalach3.gif"/>
          <p:cNvPicPr/>
          <p:nvPr/>
        </p:nvPicPr>
        <p:blipFill>
          <a:blip r:embed="rId3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sp>
        <p:nvSpPr>
          <p:cNvPr id="505" name="Номер слайда 3"/>
          <p:cNvSpPr/>
          <p:nvPr/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r">
              <a:lnSpc>
                <a:spcPct val="100000"/>
              </a:lnSpc>
            </a:pPr>
            <a:fld id="{9BB7841E-15C6-403B-AD1D-FD653EA054D5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33</a:t>
            </a:fld>
            <a:endParaRPr lang="ru-RU" sz="105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06" name="Рисунок 7"/>
          <p:cNvPicPr/>
          <p:nvPr/>
        </p:nvPicPr>
        <p:blipFill>
          <a:blip r:embed="rId4"/>
          <a:srcRect l="9765" t="23782" r="25553" b="27581"/>
          <a:stretch/>
        </p:blipFill>
        <p:spPr>
          <a:xfrm>
            <a:off x="5711400" y="1153440"/>
            <a:ext cx="3001320" cy="31665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TextBox 5"/>
          <p:cNvSpPr/>
          <p:nvPr/>
        </p:nvSpPr>
        <p:spPr>
          <a:xfrm>
            <a:off x="7920" y="279360"/>
            <a:ext cx="3435120" cy="72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ИНВЕСТИЦИОННО-ПРИВЛЕКАТЕЛЬНЫЕ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ЗЕМЕЛЬНЫЕ УЧАСТКИ 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ПРОМЫШЛЕННЫЕ ПЛОЩАДКИ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508" name="Group 52"/>
          <p:cNvGraphicFramePr/>
          <p:nvPr/>
        </p:nvGraphicFramePr>
        <p:xfrm>
          <a:off x="179640" y="1239120"/>
          <a:ext cx="5166000" cy="3709116"/>
        </p:xfrm>
        <a:graphic>
          <a:graphicData uri="http://schemas.openxmlformats.org/drawingml/2006/table">
            <a:tbl>
              <a:tblPr/>
              <a:tblGrid>
                <a:gridCol w="1904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1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7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Площадь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2,8 га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36:10:1800029:51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Категория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Земли населенных пунктов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4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Целевое использование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Размещение АЗС, объектов придорожного сервиса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3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Форма собственности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Муниципальная собственность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Варианты приобретения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Аренда, приобретение в собственность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Стоимость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Кадастровая стоимость: 3077034 руб.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42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Транспортная инфраструктура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Асфальтированная автодорога проходит  вдоль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Газ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Газовые сети низкого давления - удаленность 200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Электроэнергия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ВЛ-10кВ, ТП (2 ед.)-удаленность 100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Водоснабжение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Разводящие сети водоснабжения - удаленность 150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22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Канализация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2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Очистные сооружения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09" name="TextBox 11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10" name="Picture 4" descr="http://melovatka.ucoz.com/kalach3.gif"/>
          <p:cNvPicPr/>
          <p:nvPr/>
        </p:nvPicPr>
        <p:blipFill>
          <a:blip r:embed="rId3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sp>
        <p:nvSpPr>
          <p:cNvPr id="511" name="Номер слайда 3"/>
          <p:cNvSpPr/>
          <p:nvPr/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r">
              <a:lnSpc>
                <a:spcPct val="100000"/>
              </a:lnSpc>
            </a:pPr>
            <a:fld id="{4903B3E3-8388-4B17-82EB-5792216F3475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34</a:t>
            </a:fld>
            <a:endParaRPr lang="ru-RU" sz="105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12" name="Рисунок 7"/>
          <p:cNvPicPr/>
          <p:nvPr/>
        </p:nvPicPr>
        <p:blipFill>
          <a:blip r:embed="rId4"/>
          <a:stretch/>
        </p:blipFill>
        <p:spPr>
          <a:xfrm>
            <a:off x="5739840" y="1338840"/>
            <a:ext cx="2799360" cy="3220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TextBox 5"/>
          <p:cNvSpPr/>
          <p:nvPr/>
        </p:nvSpPr>
        <p:spPr>
          <a:xfrm>
            <a:off x="7920" y="279360"/>
            <a:ext cx="3435120" cy="72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ИНВЕСТИЦИОННО-ПРИВЛЕКАТЕЛЬНЫЕ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ЗЕМЕЛЬНЫЕ УЧАСТКИ 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ПРОМЫШЛЕННЫЕ ПЛОЩАДКИ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514" name="Group 52"/>
          <p:cNvGraphicFramePr/>
          <p:nvPr/>
        </p:nvGraphicFramePr>
        <p:xfrm>
          <a:off x="179640" y="1239120"/>
          <a:ext cx="5166000" cy="3827824"/>
        </p:xfrm>
        <a:graphic>
          <a:graphicData uri="http://schemas.openxmlformats.org/drawingml/2006/table">
            <a:tbl>
              <a:tblPr/>
              <a:tblGrid>
                <a:gridCol w="1904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1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7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Площадь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0,5 га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36:10:0100320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Категория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Земли населенных пунктов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4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Целевое использование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Размещение производств, услуг автосервиса и др.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3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Форма собственности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Муниципальная собственность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Варианты приобретения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Аренда, приобретение в собственность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Стоимость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42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Транспортная инфраструктура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Асфальтированная автодорога проходит  вдоль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Газ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Газовые сети высокого давления-удаленность 100 м,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ШРП - удаленность 300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Электроэнергия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ВЛ-110 кВ, ВЛ-10кВ, ТП-удаленность 300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Водоснабжение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Разводящие сети водоснабжения – удаленность 100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22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Канализация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4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Очистные сооружения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15" name="TextBox 11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16" name="Picture 4" descr="http://melovatka.ucoz.com/kalach3.gif"/>
          <p:cNvPicPr/>
          <p:nvPr/>
        </p:nvPicPr>
        <p:blipFill>
          <a:blip r:embed="rId3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sp>
        <p:nvSpPr>
          <p:cNvPr id="517" name="Номер слайда 3"/>
          <p:cNvSpPr/>
          <p:nvPr/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r">
              <a:lnSpc>
                <a:spcPct val="100000"/>
              </a:lnSpc>
            </a:pPr>
            <a:fld id="{7AB053A5-4C24-46C9-A0D8-B4D27DEDB6D6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35</a:t>
            </a:fld>
            <a:endParaRPr lang="ru-RU" sz="105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18" name="Рисунок 7"/>
          <p:cNvPicPr/>
          <p:nvPr/>
        </p:nvPicPr>
        <p:blipFill>
          <a:blip r:embed="rId4"/>
          <a:srcRect l="27973" t="15975" r="14034" b="23050"/>
          <a:stretch/>
        </p:blipFill>
        <p:spPr>
          <a:xfrm rot="5400000">
            <a:off x="6071040" y="736560"/>
            <a:ext cx="2131560" cy="3135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TextBox 5"/>
          <p:cNvSpPr/>
          <p:nvPr/>
        </p:nvSpPr>
        <p:spPr>
          <a:xfrm>
            <a:off x="7920" y="279360"/>
            <a:ext cx="3435120" cy="72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ИНВЕСТИЦИОННО-ПРИВЛЕКАТЕЛЬНЫЕ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ЗЕМЕЛЬНЫЕ УЧАСТКИ 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ПРОМЫШЛЕННЫЕ ПЛОЩАДКИ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520" name="Group 52"/>
          <p:cNvGraphicFramePr/>
          <p:nvPr/>
        </p:nvGraphicFramePr>
        <p:xfrm>
          <a:off x="179640" y="1239120"/>
          <a:ext cx="5166000" cy="3905464"/>
        </p:xfrm>
        <a:graphic>
          <a:graphicData uri="http://schemas.openxmlformats.org/drawingml/2006/table">
            <a:tbl>
              <a:tblPr/>
              <a:tblGrid>
                <a:gridCol w="1904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1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7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Площадь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1,8 га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36:10:1000054:43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Категория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Земли населенных пунктов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4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Целевое использование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Размещение детского сада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3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Форма собственности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Муниципальная собственность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Варианты приобретения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Аренда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Стоимость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Кадастровая стоимость: 35234617,62 руб.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42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Транспортная инфраструктура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Асфальтированная автодорога проходит  вдоль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Газ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Газовые сети среднего и низкого давления-удаленность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70 м , ШРП - удаленность 120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Электроэнергия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ВЛ-10 кВ вдоль границ участка,       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ТП-удаленность 200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Водоснабжение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Разводящие сети водоснабжения - вдоль границы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22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Канализация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Вдоль участка - сети канализации (460 м3/час)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4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Очистные сооружения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Удаленность 900 м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21" name="TextBox 11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22" name="Picture 4" descr="http://melovatka.ucoz.com/kalach3.gif"/>
          <p:cNvPicPr/>
          <p:nvPr/>
        </p:nvPicPr>
        <p:blipFill>
          <a:blip r:embed="rId3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sp>
        <p:nvSpPr>
          <p:cNvPr id="523" name="Номер слайда 3"/>
          <p:cNvSpPr/>
          <p:nvPr/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r">
              <a:lnSpc>
                <a:spcPct val="100000"/>
              </a:lnSpc>
            </a:pPr>
            <a:fld id="{932180E5-127F-423B-8150-D8FA1EB9975F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36</a:t>
            </a:fld>
            <a:endParaRPr lang="ru-RU" sz="105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24" name="Рисунок 7"/>
          <p:cNvPicPr/>
          <p:nvPr/>
        </p:nvPicPr>
        <p:blipFill>
          <a:blip r:embed="rId4"/>
          <a:srcRect l="19092" t="10361" r="19092" b="41076"/>
          <a:stretch/>
        </p:blipFill>
        <p:spPr>
          <a:xfrm>
            <a:off x="5704560" y="1248840"/>
            <a:ext cx="2981520" cy="325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TextBox 5"/>
          <p:cNvSpPr/>
          <p:nvPr/>
        </p:nvSpPr>
        <p:spPr>
          <a:xfrm>
            <a:off x="7920" y="279360"/>
            <a:ext cx="3435120" cy="72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ИНВЕСТИЦИОННО-ПРИВЛЕКАТЕЛЬНЫЕ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ЗЕМЕЛЬНЫЕ УЧАСТКИ 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ПРОМЫШЛЕННЫЕ ПЛОЩАДКИ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526" name="Group 52"/>
          <p:cNvGraphicFramePr/>
          <p:nvPr/>
        </p:nvGraphicFramePr>
        <p:xfrm>
          <a:off x="179640" y="1239120"/>
          <a:ext cx="5166000" cy="3962824"/>
        </p:xfrm>
        <a:graphic>
          <a:graphicData uri="http://schemas.openxmlformats.org/drawingml/2006/table">
            <a:tbl>
              <a:tblPr/>
              <a:tblGrid>
                <a:gridCol w="1904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1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7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Площадь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19 га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36:10:01:00291:16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Категория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Земли населенных пунктов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4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Целевое использование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Размещение детского сада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3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Форма собственности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Частная собственность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Варианты приобретения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Аренда, приобретение в собственность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8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Стоимость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42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Транспортная инфраструктура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Асфальтированная автодорога проходит  вдоль участка,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ветка ЮВЖД -100 м, станция «Калач» - 500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Газ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Газопровод высокого давления - по границе земельного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участка, низкого - 100 м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Электроэнергия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ВЛ-10 кВ ТП -100 кВА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Водоснабжение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Имеется промартскважина, глубина залегания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подземных вод -70 м. Здания обеспечены водопроводом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22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Канализация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Местная, объем 30 м3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6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Очистные сооружения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27" name="TextBox 11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28" name="Picture 4" descr="http://melovatka.ucoz.com/kalach3.gif"/>
          <p:cNvPicPr/>
          <p:nvPr/>
        </p:nvPicPr>
        <p:blipFill>
          <a:blip r:embed="rId3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sp>
        <p:nvSpPr>
          <p:cNvPr id="529" name="Номер слайда 3"/>
          <p:cNvSpPr/>
          <p:nvPr/>
        </p:nvSpPr>
        <p:spPr>
          <a:xfrm>
            <a:off x="3060000" y="4925880"/>
            <a:ext cx="1571400" cy="273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r">
              <a:lnSpc>
                <a:spcPct val="100000"/>
              </a:lnSpc>
            </a:pPr>
            <a:fld id="{BCD967A2-BF3C-46C0-87C2-22EBAC174DF0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37</a:t>
            </a:fld>
            <a:endParaRPr lang="ru-RU" sz="105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30" name="Рисунок 7"/>
          <p:cNvPicPr/>
          <p:nvPr/>
        </p:nvPicPr>
        <p:blipFill>
          <a:blip r:embed="rId4"/>
          <a:srcRect l="38404" t="22606" r="2127" b="4511"/>
          <a:stretch/>
        </p:blipFill>
        <p:spPr>
          <a:xfrm rot="5400000">
            <a:off x="6198840" y="491040"/>
            <a:ext cx="2077560" cy="3573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TextBox 5"/>
          <p:cNvSpPr/>
          <p:nvPr/>
        </p:nvSpPr>
        <p:spPr>
          <a:xfrm>
            <a:off x="7920" y="279360"/>
            <a:ext cx="3435120" cy="72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ИНВЕСТИЦИОННО-ПРИВЛЕКАТЕЛЬНЫЕ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ЗЕМЕЛЬНЫЕ УЧАСТКИ 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ПРОМЫШЛЕННЫЕ ПЛОЩАДКИ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532" name="Group 52"/>
          <p:cNvGraphicFramePr/>
          <p:nvPr/>
        </p:nvGraphicFramePr>
        <p:xfrm>
          <a:off x="179640" y="1239120"/>
          <a:ext cx="5166000" cy="3808264"/>
        </p:xfrm>
        <a:graphic>
          <a:graphicData uri="http://schemas.openxmlformats.org/drawingml/2006/table">
            <a:tbl>
              <a:tblPr/>
              <a:tblGrid>
                <a:gridCol w="1904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1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7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Площадь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1,5 га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0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36:10:0100273:225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Категория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Земли населенных пунктов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4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Целевое использование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Размещение производств, оказания услуг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3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Форма собственности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Частная собственность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Варианты приобретения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Аренда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Стоимость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Кадастровая стоимость: 564416,64 руб.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42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Транспортная инфраструктура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Асфальтированная автодорога проходит  вдоль участка,  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ветка ЮВЖД -1000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Газ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Газовые сети низкого давления - 5 м, ШРП - 500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Электроэнергия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ВЛ -10кВ, удаленность 10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Водоснабжение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Разводящие сети водоснабжения - 20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22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Канализация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42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Очистные сооружения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33" name="TextBox 11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34" name="Picture 4" descr="http://melovatka.ucoz.com/kalach3.gif"/>
          <p:cNvPicPr/>
          <p:nvPr/>
        </p:nvPicPr>
        <p:blipFill>
          <a:blip r:embed="rId3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sp>
        <p:nvSpPr>
          <p:cNvPr id="535" name="Номер слайда 3"/>
          <p:cNvSpPr/>
          <p:nvPr/>
        </p:nvSpPr>
        <p:spPr>
          <a:xfrm>
            <a:off x="3060000" y="4925880"/>
            <a:ext cx="1571400" cy="273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r">
              <a:lnSpc>
                <a:spcPct val="100000"/>
              </a:lnSpc>
            </a:pPr>
            <a:fld id="{8619561B-1DA5-4988-A25D-CE49A75A870C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38</a:t>
            </a:fld>
            <a:endParaRPr lang="ru-RU" sz="105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36" name="Рисунок 7"/>
          <p:cNvPicPr/>
          <p:nvPr/>
        </p:nvPicPr>
        <p:blipFill>
          <a:blip r:embed="rId4"/>
          <a:srcRect t="40790" r="23770"/>
          <a:stretch/>
        </p:blipFill>
        <p:spPr>
          <a:xfrm>
            <a:off x="5612040" y="1239120"/>
            <a:ext cx="3167280" cy="3443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TextBox 5"/>
          <p:cNvSpPr/>
          <p:nvPr/>
        </p:nvSpPr>
        <p:spPr>
          <a:xfrm>
            <a:off x="7920" y="279360"/>
            <a:ext cx="3435120" cy="72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ИНВЕСТИЦИОННО-ПРИВЛЕКАТЕЛЬНЫЕ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ЗЕМЕЛЬНЫЕ УЧАСТКИ 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ПРОМЫШЛЕННЫЕ ПЛОЩАДКИ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538" name="Group 52"/>
          <p:cNvGraphicFramePr/>
          <p:nvPr>
            <p:extLst>
              <p:ext uri="{D42A27DB-BD31-4B8C-83A1-F6EECF244321}">
                <p14:modId xmlns:p14="http://schemas.microsoft.com/office/powerpoint/2010/main" val="2779772652"/>
              </p:ext>
            </p:extLst>
          </p:nvPr>
        </p:nvGraphicFramePr>
        <p:xfrm>
          <a:off x="179640" y="1239120"/>
          <a:ext cx="5166000" cy="3766264"/>
        </p:xfrm>
        <a:graphic>
          <a:graphicData uri="http://schemas.openxmlformats.org/drawingml/2006/table">
            <a:tbl>
              <a:tblPr/>
              <a:tblGrid>
                <a:gridCol w="1904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1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7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Площадь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4 га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0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  36:10:0100143:2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Категория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Земли населенных пунктов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4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Целевое использование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Размещение производств, оказания услуг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3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Форма собственности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ЗАО «Белстарагро»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Варианты приобретения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Аренда, приобретение в собственность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Стоимость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Кадастровая стоимость: 41093748,96 руб.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42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Транспортная инфраструктура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Асфальтированная автодорога проходит  вдоль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Газ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В 50 м - газовые сети высокого давления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Электроэнергия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ВЛ -10 кВ, имеются 2 ТП (630 кВа и 160 кВа)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Водоснабжение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Есть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22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Канализация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Местная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42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Очистные сооружения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39" name="TextBox 11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40" name="Picture 4" descr="http://melovatka.ucoz.com/kalach3.gif"/>
          <p:cNvPicPr/>
          <p:nvPr/>
        </p:nvPicPr>
        <p:blipFill>
          <a:blip r:embed="rId3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sp>
        <p:nvSpPr>
          <p:cNvPr id="541" name="Номер слайда 3"/>
          <p:cNvSpPr/>
          <p:nvPr/>
        </p:nvSpPr>
        <p:spPr>
          <a:xfrm>
            <a:off x="3060000" y="4925880"/>
            <a:ext cx="1571400" cy="273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r">
              <a:lnSpc>
                <a:spcPct val="100000"/>
              </a:lnSpc>
            </a:pPr>
            <a:fld id="{7B719D7D-3C95-4202-BCA0-E4803049F7F0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39</a:t>
            </a:fld>
            <a:endParaRPr lang="ru-RU" sz="105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42" name="Рисунок 7"/>
          <p:cNvPicPr/>
          <p:nvPr/>
        </p:nvPicPr>
        <p:blipFill>
          <a:blip r:embed="rId4"/>
          <a:srcRect l="36883" t="53482" r="19431" b="19425"/>
          <a:stretch/>
        </p:blipFill>
        <p:spPr>
          <a:xfrm>
            <a:off x="5602320" y="1239120"/>
            <a:ext cx="3320640" cy="2882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Прямоугольник 2"/>
          <p:cNvSpPr/>
          <p:nvPr/>
        </p:nvSpPr>
        <p:spPr>
          <a:xfrm>
            <a:off x="0" y="4982040"/>
            <a:ext cx="9143640" cy="160920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47" name="Прямоугольник 1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3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cxnSp>
        <p:nvCxnSpPr>
          <p:cNvPr id="148" name="Прямая соединительная линия 4"/>
          <p:cNvCxnSpPr/>
          <p:nvPr/>
        </p:nvCxnSpPr>
        <p:spPr>
          <a:xfrm>
            <a:off x="0" y="5131080"/>
            <a:ext cx="9144360" cy="360"/>
          </a:xfrm>
          <a:prstGeom prst="straightConnector1">
            <a:avLst/>
          </a:prstGeom>
          <a:ln w="28575">
            <a:solidFill>
              <a:srgbClr val="00B0F0"/>
            </a:solidFill>
            <a:round/>
          </a:ln>
        </p:spPr>
      </p:cxnSp>
      <p:sp>
        <p:nvSpPr>
          <p:cNvPr id="149" name="TextBox 5"/>
          <p:cNvSpPr/>
          <p:nvPr/>
        </p:nvSpPr>
        <p:spPr>
          <a:xfrm>
            <a:off x="143640" y="509760"/>
            <a:ext cx="260280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ГЕОГРАФИЧЕСКОЕ ПОЛОЖЕНИЕ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Прямоугольник 18"/>
          <p:cNvSpPr/>
          <p:nvPr/>
        </p:nvSpPr>
        <p:spPr>
          <a:xfrm>
            <a:off x="2133000" y="4101840"/>
            <a:ext cx="2140920" cy="683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50000"/>
              </a:lnSpc>
            </a:pP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5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ПЛОЩАДЬ      </a:t>
            </a:r>
            <a:r>
              <a:rPr lang="ru-RU" sz="1800" b="1" strike="noStrike" spc="-1">
                <a:solidFill>
                  <a:srgbClr val="00B0F0"/>
                </a:solidFill>
                <a:latin typeface="Calibri"/>
              </a:rPr>
              <a:t>210,6 </a:t>
            </a:r>
            <a:r>
              <a:rPr lang="ru-RU" sz="1200" b="1" strike="noStrike" spc="-1">
                <a:solidFill>
                  <a:srgbClr val="808080"/>
                </a:solidFill>
                <a:latin typeface="Calibri"/>
              </a:rPr>
              <a:t> га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Прямоугольник 9"/>
          <p:cNvSpPr/>
          <p:nvPr/>
        </p:nvSpPr>
        <p:spPr>
          <a:xfrm>
            <a:off x="3416400" y="1064880"/>
            <a:ext cx="2252160" cy="363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ГЕОГРАФИЧЕСКОЕ ПОЛОЖЕНИЕ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Прямоугольник 10"/>
          <p:cNvSpPr/>
          <p:nvPr/>
        </p:nvSpPr>
        <p:spPr>
          <a:xfrm>
            <a:off x="1259640" y="3196800"/>
            <a:ext cx="3888000" cy="272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АДМИНИСТРАТИВНО-ТЕРРИТОРИАЛЬНОЕ ДЕЛЕНИЕ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TextBox 11"/>
          <p:cNvSpPr/>
          <p:nvPr/>
        </p:nvSpPr>
        <p:spPr>
          <a:xfrm>
            <a:off x="118800" y="3509280"/>
            <a:ext cx="5477400" cy="789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 Калачеевский район как самостоятельная административно-территориальная единица существует с </a:t>
            </a:r>
            <a:r>
              <a:rPr lang="ru-RU" sz="1200" b="1" strike="noStrike" spc="-1">
                <a:solidFill>
                  <a:srgbClr val="00B0F0"/>
                </a:solidFill>
                <a:latin typeface="Calibri"/>
              </a:rPr>
              <a:t>1928</a:t>
            </a: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 года. Административный центр района - город Калач. В  состав муниципального образования  Калачеевский район входит </a:t>
            </a:r>
            <a:r>
              <a:rPr lang="ru-RU" sz="1200" b="1" strike="noStrike" spc="-1">
                <a:solidFill>
                  <a:srgbClr val="00B0F0"/>
                </a:solidFill>
                <a:latin typeface="Calibri"/>
              </a:rPr>
              <a:t>1</a:t>
            </a: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 городское поселение город  Калач и </a:t>
            </a:r>
            <a:r>
              <a:rPr lang="ru-RU" sz="1200" b="1" strike="noStrike" spc="-1">
                <a:solidFill>
                  <a:srgbClr val="00B0F0"/>
                </a:solidFill>
                <a:latin typeface="Calibri"/>
              </a:rPr>
              <a:t>16</a:t>
            </a: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 сельских поселений, на территории которых расположено </a:t>
            </a:r>
            <a:r>
              <a:rPr lang="ru-RU" sz="1200" b="1" strike="noStrike" spc="-1">
                <a:solidFill>
                  <a:srgbClr val="00B0F0"/>
                </a:solidFill>
                <a:latin typeface="Calibri"/>
              </a:rPr>
              <a:t>47</a:t>
            </a: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 населенных пунктов</a:t>
            </a:r>
            <a:r>
              <a:rPr lang="en-US" sz="1000" b="1" strike="noStrike" spc="-1">
                <a:solidFill>
                  <a:srgbClr val="808080"/>
                </a:solidFill>
                <a:latin typeface="Calibri"/>
              </a:rPr>
              <a:t>.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TextBox 21"/>
          <p:cNvSpPr/>
          <p:nvPr/>
        </p:nvSpPr>
        <p:spPr>
          <a:xfrm>
            <a:off x="2491560" y="1424520"/>
            <a:ext cx="6544800" cy="187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 расположен на юго-востоке Воронежской области, занимает четвертое по величине место в области, с территорией  - </a:t>
            </a:r>
            <a:r>
              <a:rPr lang="ru-RU" sz="1200" b="1" strike="noStrike" spc="-1">
                <a:solidFill>
                  <a:srgbClr val="00B0F0"/>
                </a:solidFill>
                <a:latin typeface="Calibri"/>
              </a:rPr>
              <a:t>2106</a:t>
            </a:r>
            <a:r>
              <a:rPr lang="ru-RU" sz="1000" b="1" strike="noStrike" spc="-1">
                <a:solidFill>
                  <a:srgbClr val="00B0F0"/>
                </a:solidFill>
                <a:latin typeface="Calibri"/>
              </a:rPr>
              <a:t> </a:t>
            </a: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квадратных километра. Район расположен на Калачской возвышенности, расчлененной  балками и оврагами. Высота ее поверхности колеблется от </a:t>
            </a:r>
            <a:r>
              <a:rPr lang="ru-RU" sz="1200" b="1" strike="noStrike" spc="-1">
                <a:solidFill>
                  <a:srgbClr val="00B0F0"/>
                </a:solidFill>
                <a:latin typeface="Calibri"/>
              </a:rPr>
              <a:t>200</a:t>
            </a: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 до </a:t>
            </a:r>
            <a:r>
              <a:rPr lang="ru-RU" sz="1200" b="1" strike="noStrike" spc="-1">
                <a:solidFill>
                  <a:srgbClr val="00B0F0"/>
                </a:solidFill>
                <a:latin typeface="Calibri"/>
              </a:rPr>
              <a:t>238</a:t>
            </a: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 метров над уровнем моря. Район относится к степной зоне. Растительность преимущественно ковыльно-разнотравная. Почвы представлены обыкновенными черноземами с вкраплением солончаков.  Климат умеренный, со среднегодовой температурой </a:t>
            </a:r>
            <a:r>
              <a:rPr lang="ru-RU" sz="1000" b="1" strike="noStrike" spc="-1">
                <a:solidFill>
                  <a:srgbClr val="00B0F0"/>
                </a:solidFill>
                <a:latin typeface="Calibri"/>
              </a:rPr>
              <a:t>+ </a:t>
            </a:r>
            <a:r>
              <a:rPr lang="ru-RU" sz="1200" b="1" strike="noStrike" spc="-1">
                <a:solidFill>
                  <a:srgbClr val="00B0F0"/>
                </a:solidFill>
                <a:latin typeface="Calibri"/>
              </a:rPr>
              <a:t>6,2</a:t>
            </a:r>
            <a:r>
              <a:rPr lang="ru-RU" sz="1000" b="1" strike="noStrike" spc="-1">
                <a:solidFill>
                  <a:srgbClr val="00B0F0"/>
                </a:solidFill>
                <a:latin typeface="Calibri"/>
              </a:rPr>
              <a:t> </a:t>
            </a: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С. Среднегодовая сумма осадков </a:t>
            </a:r>
            <a:r>
              <a:rPr lang="ru-RU" sz="1200" b="1" strike="noStrike" spc="-1">
                <a:solidFill>
                  <a:srgbClr val="00B0F0"/>
                </a:solidFill>
                <a:latin typeface="Calibri"/>
              </a:rPr>
              <a:t>350-400</a:t>
            </a:r>
            <a:r>
              <a:rPr lang="ru-RU" sz="1000" b="1" strike="noStrike" spc="-1">
                <a:solidFill>
                  <a:srgbClr val="00B0F0"/>
                </a:solidFill>
                <a:latin typeface="Calibri"/>
              </a:rPr>
              <a:t> </a:t>
            </a: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миллиметров. Это в полтора раза меньше, чем в среднем по области. 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Район граничит с Волгоградской и Ростовской областями, а также с Петропавловским, Верхнемамонским, Павловским и Воробьевским районами Воронежской области. Расстояние от Калача до областного центра  города Воронежа - </a:t>
            </a:r>
            <a:r>
              <a:rPr lang="ru-RU" sz="1200" b="1" strike="noStrike" spc="-1">
                <a:solidFill>
                  <a:srgbClr val="00B0F0"/>
                </a:solidFill>
                <a:latin typeface="Calibri"/>
              </a:rPr>
              <a:t>238</a:t>
            </a: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 километров.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900" b="1" strike="noStrike" spc="-1">
                <a:solidFill>
                  <a:srgbClr val="808080"/>
                </a:solidFill>
                <a:latin typeface="Calibri"/>
              </a:rPr>
              <a:t>         </a:t>
            </a:r>
            <a:endParaRPr lang="ru-RU" sz="9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5" name="Объект 12"/>
          <p:cNvGraphicFramePr/>
          <p:nvPr/>
        </p:nvGraphicFramePr>
        <p:xfrm>
          <a:off x="0" y="1082880"/>
          <a:ext cx="2547000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156" name="Объект 12"/>
                      <p:cNvPicPr/>
                      <p:nvPr/>
                    </p:nvPicPr>
                    <p:blipFill>
                      <a:blip r:embed="rId5"/>
                      <a:stretch/>
                    </p:blipFill>
                    <p:spPr>
                      <a:xfrm>
                        <a:off x="0" y="1082880"/>
                        <a:ext cx="2547000" cy="2160000"/>
                      </a:xfrm>
                      <a:prstGeom prst="rect">
                        <a:avLst/>
                      </a:prstGeom>
                      <a:ln w="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7" name="Picture 74" descr="X:\Общая\Отдел экономики\Березнева\карта района.png"/>
          <p:cNvPicPr/>
          <p:nvPr/>
        </p:nvPicPr>
        <p:blipFill>
          <a:blip r:embed="rId6"/>
          <a:stretch/>
        </p:blipFill>
        <p:spPr>
          <a:xfrm>
            <a:off x="5715000" y="3000240"/>
            <a:ext cx="3202560" cy="1803960"/>
          </a:xfrm>
          <a:prstGeom prst="rect">
            <a:avLst/>
          </a:prstGeom>
          <a:ln w="0">
            <a:noFill/>
          </a:ln>
        </p:spPr>
      </p:pic>
      <p:sp>
        <p:nvSpPr>
          <p:cNvPr id="158" name="TextBox 17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9" name="Picture 4" descr="http://melovatka.ucoz.com/kalach3.gif"/>
          <p:cNvPicPr/>
          <p:nvPr/>
        </p:nvPicPr>
        <p:blipFill>
          <a:blip r:embed="rId7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sp>
        <p:nvSpPr>
          <p:cNvPr id="160" name="PlaceHolder 1"/>
          <p:cNvSpPr>
            <a:spLocks noGrp="1"/>
          </p:cNvSpPr>
          <p:nvPr>
            <p:ph type="sldNum" idx="14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F46FD01D-AC0E-4A7B-8588-E890C52B03C3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4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TextBox 5"/>
          <p:cNvSpPr/>
          <p:nvPr/>
        </p:nvSpPr>
        <p:spPr>
          <a:xfrm>
            <a:off x="7920" y="279360"/>
            <a:ext cx="3435120" cy="72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ИНВЕСТИЦИОННО-ПРИВЛЕКАТЕЛЬНЫЕ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ЗЕМЕЛЬНЫЕ УЧАСТКИ 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ПРОМЫШЛЕННЫЕ ПЛОЩАДКИ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544" name="Group 52"/>
          <p:cNvGraphicFramePr/>
          <p:nvPr/>
        </p:nvGraphicFramePr>
        <p:xfrm>
          <a:off x="179640" y="1239120"/>
          <a:ext cx="5166000" cy="3778024"/>
        </p:xfrm>
        <a:graphic>
          <a:graphicData uri="http://schemas.openxmlformats.org/drawingml/2006/table">
            <a:tbl>
              <a:tblPr/>
              <a:tblGrid>
                <a:gridCol w="1904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1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7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Площадь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0,7 га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0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36:10:36 00 006:32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Категория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Земли населенных пунктов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4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Целевое использование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Размещение мини-производств (швейная, пищевая промышленность), бытовых услуг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3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Форма собственности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Муниципальная собственность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Варианты приобретения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Аренда, приобретение в собственность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Стоимость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Кадастровая стоимость: 41093748,96 руб.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42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Транспортная инфраструктура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Асфальтированная автодорога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Газ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Газовые сети низкого давления - 10 м, ШРП - 10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Электроэнергия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ВЛ-10 кВ, ВЛ-0,4 кВ, ТП -100 кВА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Водоснабжение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Шахтный колодец, глубина залегания вод-12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22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Канализация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Местная (15 м3)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42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Очистные сооружения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45" name="TextBox 11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46" name="Picture 4" descr="http://melovatka.ucoz.com/kalach3.gif"/>
          <p:cNvPicPr/>
          <p:nvPr/>
        </p:nvPicPr>
        <p:blipFill>
          <a:blip r:embed="rId3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sp>
        <p:nvSpPr>
          <p:cNvPr id="547" name="Номер слайда 3"/>
          <p:cNvSpPr/>
          <p:nvPr/>
        </p:nvSpPr>
        <p:spPr>
          <a:xfrm>
            <a:off x="3060000" y="4925880"/>
            <a:ext cx="1571400" cy="273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r">
              <a:lnSpc>
                <a:spcPct val="100000"/>
              </a:lnSpc>
            </a:pPr>
            <a:fld id="{AD60916A-0EB7-4C5D-A795-F224723EC8E3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40</a:t>
            </a:fld>
            <a:endParaRPr lang="ru-RU" sz="105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48" name="Рисунок 7"/>
          <p:cNvPicPr/>
          <p:nvPr/>
        </p:nvPicPr>
        <p:blipFill>
          <a:blip r:embed="rId4"/>
          <a:srcRect l="25568" t="20771" r="11739" b="11138"/>
          <a:stretch/>
        </p:blipFill>
        <p:spPr>
          <a:xfrm rot="5400000">
            <a:off x="6100560" y="640800"/>
            <a:ext cx="2305800" cy="3502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TextBox 5"/>
          <p:cNvSpPr/>
          <p:nvPr/>
        </p:nvSpPr>
        <p:spPr>
          <a:xfrm>
            <a:off x="7920" y="279360"/>
            <a:ext cx="3435120" cy="72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ИНВЕСТИЦИОННО-ПРИВЛЕКАТЕЛЬНЫЕ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ЗЕМЕЛЬНЫЕ УЧАСТКИ 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ПРОМЫШЛЕННЫЕ ПЛОЩАДКИ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550" name="Group 52"/>
          <p:cNvGraphicFramePr/>
          <p:nvPr/>
        </p:nvGraphicFramePr>
        <p:xfrm>
          <a:off x="179640" y="1239120"/>
          <a:ext cx="5166000" cy="3944584"/>
        </p:xfrm>
        <a:graphic>
          <a:graphicData uri="http://schemas.openxmlformats.org/drawingml/2006/table">
            <a:tbl>
              <a:tblPr/>
              <a:tblGrid>
                <a:gridCol w="1904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1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7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Площадь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0,22 га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0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36:10:1000046:5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Категория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Земли населенных пунктов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4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Целевое использование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Размещение объектов бытовых услуг, офисов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3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Форма собственности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Муниципальная собственность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Варианты приобретения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Аренда, приобретение в собственность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Стоимость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Кадастровая стоимость: 4456300,8 руб.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42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Транспортная инфраструктура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Асфальтированная автодорога - по границе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Газ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По границе участка-газовые сети низкого давления,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ШРП - удаленность 100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Электроэнергия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ВЛ-10 кВ ТП -10 кВА удаленность 150 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Водоснабжение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Магистральный водопровод (7596 м3) - вдоль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границы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22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Канализация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Есть, самотечная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42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Очистные сооружения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Есть, удаленность 2 км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51" name="TextBox 11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52" name="Picture 4" descr="http://melovatka.ucoz.com/kalach3.gif"/>
          <p:cNvPicPr/>
          <p:nvPr/>
        </p:nvPicPr>
        <p:blipFill>
          <a:blip r:embed="rId3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sp>
        <p:nvSpPr>
          <p:cNvPr id="553" name="Номер слайда 3"/>
          <p:cNvSpPr/>
          <p:nvPr/>
        </p:nvSpPr>
        <p:spPr>
          <a:xfrm>
            <a:off x="3060000" y="4925880"/>
            <a:ext cx="1571400" cy="273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r">
              <a:lnSpc>
                <a:spcPct val="100000"/>
              </a:lnSpc>
            </a:pPr>
            <a:fld id="{9A627B72-9E35-4E2E-B09E-0879A9CDB7F9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41</a:t>
            </a:fld>
            <a:endParaRPr lang="ru-RU" sz="105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54" name="Рисунок 7"/>
          <p:cNvPicPr/>
          <p:nvPr/>
        </p:nvPicPr>
        <p:blipFill>
          <a:blip r:embed="rId4"/>
          <a:stretch/>
        </p:blipFill>
        <p:spPr>
          <a:xfrm>
            <a:off x="5658120" y="1239120"/>
            <a:ext cx="3105000" cy="29116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TextBox 5"/>
          <p:cNvSpPr/>
          <p:nvPr/>
        </p:nvSpPr>
        <p:spPr>
          <a:xfrm>
            <a:off x="7920" y="279360"/>
            <a:ext cx="3435120" cy="72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ИНВЕСТИЦИОННО-ПРИВЛЕКАТЕЛЬНЫЕ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ЗЕМЕЛЬНЫЕ УЧАСТКИ 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ПРОМЫШЛЕННЫЕ ПЛОЩАДКИ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550" name="Group 52"/>
          <p:cNvGraphicFramePr/>
          <p:nvPr>
            <p:extLst>
              <p:ext uri="{D42A27DB-BD31-4B8C-83A1-F6EECF244321}">
                <p14:modId xmlns:p14="http://schemas.microsoft.com/office/powerpoint/2010/main" val="2176012125"/>
              </p:ext>
            </p:extLst>
          </p:nvPr>
        </p:nvGraphicFramePr>
        <p:xfrm>
          <a:off x="184320" y="1239120"/>
          <a:ext cx="5166000" cy="3843904"/>
        </p:xfrm>
        <a:graphic>
          <a:graphicData uri="http://schemas.openxmlformats.org/drawingml/2006/table">
            <a:tbl>
              <a:tblPr/>
              <a:tblGrid>
                <a:gridCol w="1904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1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7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Площадь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en-US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4,4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0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  </a:t>
                      </a:r>
                      <a:r>
                        <a:rPr lang="en-US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36</a:t>
                      </a: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:10:3000002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Категория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Земли населенных пунктов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4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Целевое использование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Размещение производств, садов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3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Форма собственности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Государственная, неразграниченная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Варианты приобретения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Аренда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Стоимость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42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Транспортная инфраструктура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  Асфальтированная автодорога - по границе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Газ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  По границе участка-газовые сети высокого давления, 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удаленность 20 м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Электроэнергия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  ВЛ-10 </a:t>
                      </a:r>
                      <a:r>
                        <a:rPr lang="ru-RU" sz="1000" b="0" strike="noStrike" spc="-1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кВ</a:t>
                      </a: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 удаленность 20 м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Водоснабжение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  нет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22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Канализация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Да, вдоль границы участка, 460 м. куб. /час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42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Очистные сооружения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Есть, удаленность 1340 м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51" name="TextBox 11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52" name="Picture 4" descr="http://melovatka.ucoz.com/kalach3.gif"/>
          <p:cNvPicPr/>
          <p:nvPr/>
        </p:nvPicPr>
        <p:blipFill>
          <a:blip r:embed="rId3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sp>
        <p:nvSpPr>
          <p:cNvPr id="553" name="Номер слайда 3"/>
          <p:cNvSpPr/>
          <p:nvPr/>
        </p:nvSpPr>
        <p:spPr>
          <a:xfrm>
            <a:off x="3060000" y="4925880"/>
            <a:ext cx="1571400" cy="273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r">
              <a:lnSpc>
                <a:spcPct val="100000"/>
              </a:lnSpc>
            </a:pPr>
            <a:fld id="{9A627B72-9E35-4E2E-B09E-0879A9CDB7F9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42</a:t>
            </a:fld>
            <a:endParaRPr lang="ru-RU" sz="105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74255D4-7920-4642-B886-DB6A600E09B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7490" r="29927" b="24091"/>
          <a:stretch/>
        </p:blipFill>
        <p:spPr>
          <a:xfrm>
            <a:off x="5474512" y="1122664"/>
            <a:ext cx="3145053" cy="351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9152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TextBox 5"/>
          <p:cNvSpPr/>
          <p:nvPr/>
        </p:nvSpPr>
        <p:spPr>
          <a:xfrm>
            <a:off x="7920" y="279360"/>
            <a:ext cx="3435120" cy="72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ИНВЕСТИЦИОННО-ПРИВЛЕКАТЕЛЬНЫЕ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ЗЕМЕЛЬНЫЕ УЧАСТКИ 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ПРОМЫШЛЕННЫЕ ПЛОЩАДКИ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550" name="Group 52"/>
          <p:cNvGraphicFramePr/>
          <p:nvPr>
            <p:extLst>
              <p:ext uri="{D42A27DB-BD31-4B8C-83A1-F6EECF244321}">
                <p14:modId xmlns:p14="http://schemas.microsoft.com/office/powerpoint/2010/main" val="3672222353"/>
              </p:ext>
            </p:extLst>
          </p:nvPr>
        </p:nvGraphicFramePr>
        <p:xfrm>
          <a:off x="184320" y="1239120"/>
          <a:ext cx="5166000" cy="3843904"/>
        </p:xfrm>
        <a:graphic>
          <a:graphicData uri="http://schemas.openxmlformats.org/drawingml/2006/table">
            <a:tbl>
              <a:tblPr/>
              <a:tblGrid>
                <a:gridCol w="1904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1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79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Площадь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12240">
                      <a:noFill/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 81,5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0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Кадастровый номер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  </a:t>
                      </a:r>
                      <a:r>
                        <a:rPr lang="en-US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36</a:t>
                      </a: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:105100006:74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Категория участка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Земли с/х назначения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4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Целевое использование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Добыча мела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3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Форма собственности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Государственная, неразграниченная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Варианты приобретения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Аренда, продажа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41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Стоимость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Кадастровая стоимость 5670185,3 руб.</a:t>
                      </a: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42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Транспортная инфраструктура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  Асфальтированная автодорога в 380 м от участка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Газ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  нет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Электроэнергия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По участку проходит ВЛ-10кВ, в 850 м от участка проходит ВЛ -110кВ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5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Водоснабжение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  нет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22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Канализация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42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  <a:tabLst>
                          <a:tab pos="1314360" algn="l"/>
                        </a:tabLst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Очистные сооружения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38160">
                      <a:solidFill>
                        <a:srgbClr val="ECECEC"/>
                      </a:solidFill>
                      <a:prstDash val="solid"/>
                    </a:lnR>
                    <a:lnT w="38160">
                      <a:solidFill>
                        <a:srgbClr val="ECECEC"/>
                      </a:solidFill>
                      <a:prstDash val="solid"/>
                    </a:lnT>
                    <a:lnB w="3816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/>
                      <a:tile tx="1797692" ty="859366" sx="27996" sy="29994" algn="ctr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</a:p>
                  </a:txBody>
                  <a:tcPr marL="68400" marR="68400" anchor="ctr">
                    <a:lnL w="38160">
                      <a:solidFill>
                        <a:srgbClr val="ECECEC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ECECEC"/>
                      </a:solidFill>
                      <a:prstDash val="solid"/>
                    </a:lnT>
                    <a:lnB w="12240">
                      <a:solidFill>
                        <a:srgbClr val="ECECEC"/>
                      </a:solidFill>
                      <a:prstDash val="solid"/>
                    </a:lnB>
                    <a:blipFill rotWithShape="0">
                      <a:blip r:embed="rId2">
                        <a:alphaModFix amt="7000"/>
                      </a:blip>
                      <a:tile tx="1797692" ty="859366" sx="27996" sy="29994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51" name="TextBox 11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52" name="Picture 4" descr="http://melovatka.ucoz.com/kalach3.gif"/>
          <p:cNvPicPr/>
          <p:nvPr/>
        </p:nvPicPr>
        <p:blipFill>
          <a:blip r:embed="rId3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sp>
        <p:nvSpPr>
          <p:cNvPr id="553" name="Номер слайда 3"/>
          <p:cNvSpPr/>
          <p:nvPr/>
        </p:nvSpPr>
        <p:spPr>
          <a:xfrm>
            <a:off x="3060000" y="4925880"/>
            <a:ext cx="1571400" cy="273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r">
              <a:lnSpc>
                <a:spcPct val="100000"/>
              </a:lnSpc>
            </a:pPr>
            <a:fld id="{9A627B72-9E35-4E2E-B09E-0879A9CDB7F9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43</a:t>
            </a:fld>
            <a:endParaRPr lang="ru-RU" sz="105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5171483-683B-402A-9DE6-03082ACEFB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244" y="1344706"/>
            <a:ext cx="3033268" cy="297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25279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5" name="Picture 2" descr="http://jetworks.ru/media/articles/bobrov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-360" y="627480"/>
            <a:ext cx="9144000" cy="4503600"/>
          </a:xfrm>
          <a:prstGeom prst="rect">
            <a:avLst/>
          </a:prstGeom>
          <a:ln w="0">
            <a:noFill/>
          </a:ln>
        </p:spPr>
      </p:pic>
      <p:sp>
        <p:nvSpPr>
          <p:cNvPr id="556" name="Прямоугольник 2"/>
          <p:cNvSpPr/>
          <p:nvPr/>
        </p:nvSpPr>
        <p:spPr>
          <a:xfrm>
            <a:off x="0" y="4982040"/>
            <a:ext cx="9143640" cy="160920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557" name="Прямоугольник 1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5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cxnSp>
        <p:nvCxnSpPr>
          <p:cNvPr id="558" name="Прямая соединительная линия 4"/>
          <p:cNvCxnSpPr/>
          <p:nvPr/>
        </p:nvCxnSpPr>
        <p:spPr>
          <a:xfrm>
            <a:off x="0" y="5131080"/>
            <a:ext cx="9144360" cy="360"/>
          </a:xfrm>
          <a:prstGeom prst="straightConnector1">
            <a:avLst/>
          </a:prstGeom>
          <a:ln w="28575">
            <a:solidFill>
              <a:srgbClr val="00B0F0"/>
            </a:solidFill>
            <a:round/>
          </a:ln>
        </p:spPr>
      </p:cxnSp>
      <p:sp>
        <p:nvSpPr>
          <p:cNvPr id="559" name="TextBox 5"/>
          <p:cNvSpPr/>
          <p:nvPr/>
        </p:nvSpPr>
        <p:spPr>
          <a:xfrm>
            <a:off x="255600" y="534600"/>
            <a:ext cx="10238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7030A0"/>
                </a:solidFill>
                <a:latin typeface="Calibri"/>
              </a:rPr>
              <a:t>КОНТАКТЫ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0" name="Rectangle 7"/>
          <p:cNvSpPr/>
          <p:nvPr/>
        </p:nvSpPr>
        <p:spPr>
          <a:xfrm>
            <a:off x="571680" y="1302120"/>
            <a:ext cx="8248680" cy="315000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spcBef>
                <a:spcPts val="241"/>
              </a:spcBef>
            </a:pP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  <a:spcBef>
                <a:spcPts val="241"/>
              </a:spcBef>
            </a:pPr>
            <a:r>
              <a:rPr lang="ru-RU" sz="1200" b="1" strike="noStrike" spc="-1" dirty="0">
                <a:solidFill>
                  <a:srgbClr val="00B050"/>
                </a:solidFill>
                <a:latin typeface="Calibri"/>
              </a:rPr>
              <a:t>ГЛАВА АДМИНИСТРАЦИИ:                          	          </a:t>
            </a:r>
            <a:r>
              <a:rPr lang="ru-RU" sz="1200" b="1" strike="noStrike" cap="all" spc="-1" dirty="0">
                <a:solidFill>
                  <a:srgbClr val="808080"/>
                </a:solidFill>
                <a:latin typeface="Calibri"/>
              </a:rPr>
              <a:t>КОТОЛЕВСКИЙ НИКОЛАЙ ТИМОФЕЕВИЧ                               </a:t>
            </a:r>
            <a:r>
              <a:rPr lang="ru-RU" sz="1200" b="0" strike="noStrike" spc="-1" dirty="0">
                <a:solidFill>
                  <a:srgbClr val="808080"/>
                </a:solidFill>
                <a:latin typeface="Calibri"/>
              </a:rPr>
              <a:t>+7 (47363) 21-1-57</a:t>
            </a: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  <a:spcBef>
                <a:spcPts val="241"/>
              </a:spcBef>
            </a:pP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1" strike="noStrike" spc="-1" dirty="0">
                <a:solidFill>
                  <a:srgbClr val="00B050"/>
                </a:solidFill>
                <a:latin typeface="Calibri"/>
              </a:rPr>
              <a:t>ЗАМЕСТИТЕЛЬ ГЛАВЫ АДМИНИСТРАЦИИ:         </a:t>
            </a:r>
            <a:r>
              <a:rPr lang="ru-RU" sz="1200" b="1" strike="noStrike" cap="all" spc="-1" dirty="0">
                <a:solidFill>
                  <a:srgbClr val="808080"/>
                </a:solidFill>
                <a:latin typeface="Calibri"/>
              </a:rPr>
              <a:t>Татарникова Светлана Ивановна                                      </a:t>
            </a:r>
            <a:r>
              <a:rPr lang="ru-RU" sz="1200" b="0" strike="noStrike" spc="-1" dirty="0">
                <a:solidFill>
                  <a:srgbClr val="808080"/>
                </a:solidFill>
                <a:latin typeface="Calibri"/>
              </a:rPr>
              <a:t>+7 (47363) 22-3-50</a:t>
            </a: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  <a:spcBef>
                <a:spcPts val="241"/>
              </a:spcBef>
            </a:pP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  <a:spcBef>
                <a:spcPts val="241"/>
              </a:spcBef>
            </a:pPr>
            <a:r>
              <a:rPr lang="ru-RU" sz="1200" b="1" strike="noStrike" spc="-1" dirty="0">
                <a:solidFill>
                  <a:srgbClr val="00B050"/>
                </a:solidFill>
                <a:latin typeface="Calibri"/>
              </a:rPr>
              <a:t>КОНТАКТНОЕ ЛИЦО:</a:t>
            </a:r>
            <a:r>
              <a:rPr lang="ru-RU" sz="1200" b="1" strike="noStrike" spc="-1" dirty="0">
                <a:solidFill>
                  <a:srgbClr val="808080"/>
                </a:solidFill>
                <a:latin typeface="Calibri"/>
              </a:rPr>
              <a:t>                                                  САПРЫКИНА НАТАЛЬЯ НИКОЛАЕВНА                                      </a:t>
            </a:r>
            <a:r>
              <a:rPr lang="ru-RU" sz="1200" b="0" strike="noStrike" spc="-1" dirty="0">
                <a:solidFill>
                  <a:srgbClr val="808080"/>
                </a:solidFill>
                <a:latin typeface="Calibri"/>
              </a:rPr>
              <a:t>+7 (47363)</a:t>
            </a:r>
            <a:r>
              <a:rPr lang="en-US" sz="1200" b="0" strike="noStrike" spc="-1" dirty="0">
                <a:solidFill>
                  <a:srgbClr val="808080"/>
                </a:solidFill>
                <a:latin typeface="Calibri"/>
              </a:rPr>
              <a:t> </a:t>
            </a:r>
            <a:r>
              <a:rPr lang="ru-RU" sz="1200" b="0" strike="noStrike" spc="-1" dirty="0">
                <a:solidFill>
                  <a:srgbClr val="808080"/>
                </a:solidFill>
                <a:latin typeface="Calibri"/>
              </a:rPr>
              <a:t>21-1-94 							</a:t>
            </a: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  <a:spcBef>
                <a:spcPts val="241"/>
              </a:spcBef>
            </a:pP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  <a:spcBef>
                <a:spcPts val="241"/>
              </a:spcBef>
            </a:pPr>
            <a:r>
              <a:rPr lang="en-US" sz="1200" b="1" strike="noStrike" spc="-1" dirty="0">
                <a:solidFill>
                  <a:srgbClr val="00B050"/>
                </a:solidFill>
                <a:latin typeface="Calibri"/>
              </a:rPr>
              <a:t>EMAIL</a:t>
            </a:r>
            <a:r>
              <a:rPr lang="ru-RU" sz="1200" b="1" strike="noStrike" spc="-1" dirty="0">
                <a:solidFill>
                  <a:srgbClr val="00B050"/>
                </a:solidFill>
                <a:latin typeface="Calibri"/>
              </a:rPr>
              <a:t>:</a:t>
            </a:r>
            <a:r>
              <a:rPr lang="ru-RU" sz="1200" b="0" strike="noStrike" spc="-1" dirty="0">
                <a:solidFill>
                  <a:srgbClr val="00B050"/>
                </a:solidFill>
                <a:latin typeface="Calibri"/>
              </a:rPr>
              <a:t> </a:t>
            </a:r>
            <a:r>
              <a:rPr lang="de-DE" sz="1200" b="0" strike="noStrike" spc="-1" dirty="0">
                <a:solidFill>
                  <a:srgbClr val="808080"/>
                </a:solidFill>
                <a:latin typeface="Calibri"/>
              </a:rPr>
              <a:t>kalach@govvrn.ru </a:t>
            </a: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  <a:spcBef>
                <a:spcPts val="241"/>
              </a:spcBef>
            </a:pP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  <a:spcBef>
                <a:spcPts val="241"/>
              </a:spcBef>
            </a:pPr>
            <a:r>
              <a:rPr lang="ru-RU" sz="1200" b="1" strike="noStrike" spc="-1" dirty="0">
                <a:solidFill>
                  <a:srgbClr val="00B050"/>
                </a:solidFill>
                <a:latin typeface="Calibri"/>
              </a:rPr>
              <a:t>ФАКС: </a:t>
            </a:r>
            <a:r>
              <a:rPr lang="ru-RU" sz="1200" b="0" strike="noStrike" spc="-1" dirty="0">
                <a:solidFill>
                  <a:srgbClr val="808080"/>
                </a:solidFill>
                <a:latin typeface="Calibri"/>
              </a:rPr>
              <a:t>+7 (47363)</a:t>
            </a:r>
            <a:r>
              <a:rPr lang="en-US" sz="1200" b="0" strike="noStrike" spc="-1" dirty="0">
                <a:solidFill>
                  <a:srgbClr val="808080"/>
                </a:solidFill>
                <a:latin typeface="Calibri"/>
              </a:rPr>
              <a:t> </a:t>
            </a:r>
            <a:r>
              <a:rPr lang="ru-RU" sz="1200" b="0" strike="noStrike" spc="-1" dirty="0">
                <a:solidFill>
                  <a:srgbClr val="808080"/>
                </a:solidFill>
                <a:latin typeface="Calibri"/>
              </a:rPr>
              <a:t>21-1-94 </a:t>
            </a: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  <a:spcBef>
                <a:spcPts val="241"/>
              </a:spcBef>
            </a:pP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0000"/>
              </a:lnSpc>
              <a:spcBef>
                <a:spcPts val="241"/>
              </a:spcBef>
            </a:pPr>
            <a:r>
              <a:rPr lang="ru-RU" sz="1200" b="1" strike="noStrike" spc="-1" dirty="0">
                <a:solidFill>
                  <a:srgbClr val="00B050"/>
                </a:solidFill>
                <a:latin typeface="Calibri"/>
              </a:rPr>
              <a:t>САЙТ: </a:t>
            </a:r>
            <a:r>
              <a:rPr lang="de-DE" sz="1200" b="1" strike="noStrike" spc="-1" dirty="0">
                <a:solidFill>
                  <a:srgbClr val="0070C0"/>
                </a:solidFill>
                <a:latin typeface="Calibri"/>
              </a:rPr>
              <a:t>https://adminkalach.ru/ </a:t>
            </a: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1" name="PlaceHolder 1"/>
          <p:cNvSpPr>
            <a:spLocks noGrp="1"/>
          </p:cNvSpPr>
          <p:nvPr>
            <p:ph type="sldNum" idx="36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85652B47-3563-4BC1-BECC-D111A87B6615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44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62" name="TextBox 16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63" name="Picture 4" descr="http://melovatka.ucoz.com/kalach3.gif"/>
          <p:cNvPicPr/>
          <p:nvPr/>
        </p:nvPicPr>
        <p:blipFill>
          <a:blip r:embed="rId6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Хорда 19"/>
          <p:cNvSpPr/>
          <p:nvPr/>
        </p:nvSpPr>
        <p:spPr>
          <a:xfrm rot="2334000">
            <a:off x="6317640" y="-7560"/>
            <a:ext cx="5092560" cy="5149440"/>
          </a:xfrm>
          <a:prstGeom prst="chord">
            <a:avLst>
              <a:gd name="adj1" fmla="val 2711843"/>
              <a:gd name="adj2" fmla="val 14225873"/>
            </a:avLst>
          </a:prstGeom>
          <a:blipFill rotWithShape="0">
            <a:blip r:embed="rId3"/>
            <a:srcRect/>
            <a:stretch/>
          </a:blipFill>
          <a:ln>
            <a:noFill/>
          </a:ln>
          <a:effectLst>
            <a:innerShdw blurRad="63500" dist="50800" dir="10800000">
              <a:srgbClr val="000000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62" name="Прямоугольник 2"/>
          <p:cNvSpPr/>
          <p:nvPr/>
        </p:nvSpPr>
        <p:spPr>
          <a:xfrm>
            <a:off x="0" y="4982040"/>
            <a:ext cx="9143640" cy="160920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63" name="Прямоугольник 1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4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cxnSp>
        <p:nvCxnSpPr>
          <p:cNvPr id="164" name="Прямая соединительная линия 4"/>
          <p:cNvCxnSpPr/>
          <p:nvPr/>
        </p:nvCxnSpPr>
        <p:spPr>
          <a:xfrm>
            <a:off x="0" y="5131080"/>
            <a:ext cx="9144360" cy="360"/>
          </a:xfrm>
          <a:prstGeom prst="straightConnector1">
            <a:avLst/>
          </a:prstGeom>
          <a:ln w="28575">
            <a:solidFill>
              <a:srgbClr val="00B0F0"/>
            </a:solidFill>
            <a:round/>
          </a:ln>
        </p:spPr>
      </p:cxnSp>
      <p:sp>
        <p:nvSpPr>
          <p:cNvPr id="165" name="TextBox 5"/>
          <p:cNvSpPr/>
          <p:nvPr/>
        </p:nvSpPr>
        <p:spPr>
          <a:xfrm>
            <a:off x="142200" y="509760"/>
            <a:ext cx="214560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ИСТОРИЧЕСКАЯ СПРАВКА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Прямоугольник 18"/>
          <p:cNvSpPr/>
          <p:nvPr/>
        </p:nvSpPr>
        <p:spPr>
          <a:xfrm>
            <a:off x="1403640" y="1059480"/>
            <a:ext cx="3413160" cy="50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ДАТА ОСНОВАНИЯ      </a:t>
            </a:r>
            <a:r>
              <a:rPr lang="ru-RU" sz="1800" b="1" strike="noStrike" spc="-1">
                <a:solidFill>
                  <a:srgbClr val="F76321"/>
                </a:solidFill>
                <a:latin typeface="Calibri"/>
              </a:rPr>
              <a:t> </a:t>
            </a:r>
            <a:r>
              <a:rPr lang="ru-RU" sz="1600" b="1" strike="noStrike" spc="-1">
                <a:solidFill>
                  <a:srgbClr val="00B0F0"/>
                </a:solidFill>
                <a:latin typeface="Calibri"/>
              </a:rPr>
              <a:t>30</a:t>
            </a:r>
            <a:r>
              <a:rPr lang="ru-RU" sz="1800" b="1" strike="noStrike" spc="-1">
                <a:solidFill>
                  <a:srgbClr val="808080"/>
                </a:solidFill>
                <a:latin typeface="Calibri"/>
              </a:rPr>
              <a:t> </a:t>
            </a:r>
            <a:r>
              <a:rPr lang="ru-RU" sz="1100" b="1" strike="noStrike" spc="-1">
                <a:solidFill>
                  <a:srgbClr val="808080"/>
                </a:solidFill>
                <a:latin typeface="Calibri"/>
              </a:rPr>
              <a:t>июля</a:t>
            </a:r>
            <a:r>
              <a:rPr lang="ru-RU" sz="1200" b="1" strike="noStrike" spc="-1">
                <a:solidFill>
                  <a:srgbClr val="808080"/>
                </a:solidFill>
                <a:latin typeface="Calibri"/>
              </a:rPr>
              <a:t> </a:t>
            </a:r>
            <a:r>
              <a:rPr lang="ru-RU" sz="1600" b="1" strike="noStrike" spc="-1">
                <a:solidFill>
                  <a:srgbClr val="00B0F0"/>
                </a:solidFill>
                <a:latin typeface="Calibri"/>
              </a:rPr>
              <a:t>1928 </a:t>
            </a:r>
            <a:r>
              <a:rPr lang="ru-RU" sz="1100" b="1" strike="noStrike" spc="-1">
                <a:solidFill>
                  <a:srgbClr val="808080"/>
                </a:solidFill>
                <a:latin typeface="Calibri"/>
              </a:rPr>
              <a:t>года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PlaceHolder 1"/>
          <p:cNvSpPr>
            <a:spLocks noGrp="1"/>
          </p:cNvSpPr>
          <p:nvPr>
            <p:ph type="sldNum" idx="15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7A9AA07F-679D-45AD-832F-EB0D9860DD82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5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8" name="Прямоугольник 3"/>
          <p:cNvSpPr/>
          <p:nvPr/>
        </p:nvSpPr>
        <p:spPr>
          <a:xfrm>
            <a:off x="2303640" y="1470600"/>
            <a:ext cx="1523880" cy="363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ИСТОРИЯ РАЗВИТИЯ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TextBox 16"/>
          <p:cNvSpPr/>
          <p:nvPr/>
        </p:nvSpPr>
        <p:spPr>
          <a:xfrm>
            <a:off x="133200" y="1749960"/>
            <a:ext cx="5806440" cy="278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    </a:t>
            </a:r>
            <a:r>
              <a:rPr lang="ru-RU" sz="1100" b="1" strike="noStrike" spc="-1">
                <a:solidFill>
                  <a:srgbClr val="808080"/>
                </a:solidFill>
                <a:latin typeface="Calibri"/>
              </a:rPr>
              <a:t>Территория Калачеевского района вошла в состав Российского государства в последней четверти </a:t>
            </a:r>
            <a:r>
              <a:rPr lang="en-US" sz="1100" b="1" strike="noStrike" spc="-1">
                <a:solidFill>
                  <a:srgbClr val="808080"/>
                </a:solidFill>
                <a:latin typeface="Calibri"/>
              </a:rPr>
              <a:t>XVI </a:t>
            </a:r>
            <a:r>
              <a:rPr lang="ru-RU" sz="1100" b="1" strike="noStrike" spc="-1">
                <a:solidFill>
                  <a:srgbClr val="808080"/>
                </a:solidFill>
                <a:latin typeface="Calibri"/>
              </a:rPr>
              <a:t>века. У Калача 300-летняя история, связанная с освоением плодородных земель, выращиванием и переработкой сельскохозяйственной продукции, ведением обширной ярмарочной торговли.  Первые поселения, основанные  в начале </a:t>
            </a:r>
            <a:r>
              <a:rPr lang="ru-RU" sz="1200" b="1" strike="noStrike" spc="-1">
                <a:solidFill>
                  <a:srgbClr val="00B0F0"/>
                </a:solidFill>
                <a:latin typeface="Calibri"/>
              </a:rPr>
              <a:t>18 </a:t>
            </a:r>
            <a:r>
              <a:rPr lang="ru-RU" sz="1100" b="1" strike="noStrike" spc="-1">
                <a:solidFill>
                  <a:srgbClr val="808080"/>
                </a:solidFill>
                <a:latin typeface="Calibri"/>
              </a:rPr>
              <a:t>века на южной окраине Руси по указу Петра </a:t>
            </a:r>
            <a:r>
              <a:rPr lang="en-US" sz="1100" b="1" strike="noStrike" spc="-1">
                <a:solidFill>
                  <a:srgbClr val="808080"/>
                </a:solidFill>
                <a:latin typeface="Calibri"/>
              </a:rPr>
              <a:t>I </a:t>
            </a:r>
            <a:r>
              <a:rPr lang="ru-RU" sz="1100" b="1" strike="noStrike" spc="-1">
                <a:solidFill>
                  <a:srgbClr val="808080"/>
                </a:solidFill>
                <a:latin typeface="Calibri"/>
              </a:rPr>
              <a:t>казаками Острогожского полка и вольными украинскими переселенцами, благодаря удобному географическому положению и плодородным землям  интенсивно  развивались, а  в </a:t>
            </a:r>
            <a:r>
              <a:rPr lang="ru-RU" sz="1200" b="1" strike="noStrike" spc="-1">
                <a:solidFill>
                  <a:srgbClr val="00B0F0"/>
                </a:solidFill>
                <a:latin typeface="Calibri"/>
              </a:rPr>
              <a:t>1900</a:t>
            </a:r>
            <a:r>
              <a:rPr lang="ru-RU" sz="1100" b="1" strike="noStrike" spc="-1">
                <a:solidFill>
                  <a:srgbClr val="808080"/>
                </a:solidFill>
                <a:latin typeface="Calibri"/>
              </a:rPr>
              <a:t> году самое крупное  из них - слобода Калач – уже имело «аптеку, много лавок, 15 кожевенных заведений, 7 маслобоек, 4 салотопки, 115 ветряных мельниц и 6 ярмарок с оборотом до 500 тысяч рублей» («Россия. Полное географическое описание нашего отечества» под ред. В.М.</a:t>
            </a:r>
            <a:r>
              <a:rPr lang="en-US" sz="1100" b="1" strike="noStrike" spc="-1">
                <a:solidFill>
                  <a:srgbClr val="808080"/>
                </a:solidFill>
                <a:latin typeface="Calibri"/>
              </a:rPr>
              <a:t> </a:t>
            </a:r>
            <a:r>
              <a:rPr lang="ru-RU" sz="1100" b="1" strike="noStrike" spc="-1">
                <a:solidFill>
                  <a:srgbClr val="808080"/>
                </a:solidFill>
                <a:latin typeface="Calibri"/>
              </a:rPr>
              <a:t>Ламанского, т.2, стр. 365). Во время ВОВ в районе располагались штабы крупных войсковых соединений Юго-Западного фронта. 17 калачеевцев стали Героями Советского Союза, пятеро – Героями Социалистического Труда. 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100" b="1" strike="noStrike" spc="-1">
                <a:solidFill>
                  <a:srgbClr val="808080"/>
                </a:solidFill>
                <a:latin typeface="Calibri"/>
              </a:rPr>
              <a:t>    </a:t>
            </a:r>
            <a:r>
              <a:rPr lang="ru-RU" sz="1100" b="1" strike="noStrike" spc="-1">
                <a:solidFill>
                  <a:srgbClr val="808080"/>
                </a:solidFill>
                <a:latin typeface="Calibri"/>
              </a:rPr>
              <a:t>Сегодня Калачеевский район является крупным промышленным и сельскохозяйственным центром южных территорий Воронежской области. 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000" b="1" strike="noStrike" spc="-1">
                <a:solidFill>
                  <a:srgbClr val="808080"/>
                </a:solidFill>
                <a:latin typeface="Calibri"/>
              </a:rPr>
              <a:t> 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TextBox 17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1" name="Picture 4" descr="http://melovatka.ucoz.com/kalach3.gif"/>
          <p:cNvPicPr/>
          <p:nvPr/>
        </p:nvPicPr>
        <p:blipFill>
          <a:blip r:embed="rId5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Прямоугольник 2"/>
          <p:cNvSpPr/>
          <p:nvPr/>
        </p:nvSpPr>
        <p:spPr>
          <a:xfrm>
            <a:off x="0" y="4982040"/>
            <a:ext cx="9143640" cy="160920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73" name="Прямоугольник 1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3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cxnSp>
        <p:nvCxnSpPr>
          <p:cNvPr id="174" name="Прямая соединительная линия 4"/>
          <p:cNvCxnSpPr/>
          <p:nvPr/>
        </p:nvCxnSpPr>
        <p:spPr>
          <a:xfrm>
            <a:off x="0" y="5131080"/>
            <a:ext cx="9144360" cy="360"/>
          </a:xfrm>
          <a:prstGeom prst="straightConnector1">
            <a:avLst/>
          </a:prstGeom>
          <a:ln w="28575">
            <a:solidFill>
              <a:srgbClr val="00B0F0"/>
            </a:solidFill>
            <a:round/>
          </a:ln>
        </p:spPr>
      </p:cxnSp>
      <p:sp>
        <p:nvSpPr>
          <p:cNvPr id="175" name="TextBox 5"/>
          <p:cNvSpPr/>
          <p:nvPr/>
        </p:nvSpPr>
        <p:spPr>
          <a:xfrm>
            <a:off x="197640" y="509760"/>
            <a:ext cx="306288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ПРИРОДНО-РЕСУРСНЫЙ ПОТЕНЦИАЛ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6" name="PlaceHolder 1"/>
          <p:cNvSpPr>
            <a:spLocks noGrp="1"/>
          </p:cNvSpPr>
          <p:nvPr>
            <p:ph type="sldNum" idx="16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FB67629B-B934-4A3F-B870-0EF508C7B404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6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177" name="Таблица 3"/>
          <p:cNvGraphicFramePr/>
          <p:nvPr/>
        </p:nvGraphicFramePr>
        <p:xfrm>
          <a:off x="144360" y="1455120"/>
          <a:ext cx="4859280" cy="3414240"/>
        </p:xfrm>
        <a:graphic>
          <a:graphicData uri="http://schemas.openxmlformats.org/drawingml/2006/table">
            <a:tbl>
              <a:tblPr/>
              <a:tblGrid>
                <a:gridCol w="861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4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3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27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Times New Roman"/>
                          <a:ea typeface="Calibri"/>
                        </a:rPr>
                        <a:t>Название полезного ископаемого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Times New Roman"/>
                          <a:ea typeface="Calibri"/>
                        </a:rPr>
                        <a:t>Месторождение (участок)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Times New Roman"/>
                          <a:ea typeface="Calibri"/>
                        </a:rPr>
                        <a:t>Местоположение (населенный пункт)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Times New Roman"/>
                          <a:ea typeface="Calibri"/>
                        </a:rPr>
                        <a:t>Утвержденные запасы, тонн м</a:t>
                      </a:r>
                      <a:r>
                        <a:rPr lang="ru-RU" sz="800" b="1" strike="noStrike" spc="-1" baseline="30000">
                          <a:solidFill>
                            <a:schemeClr val="lt1"/>
                          </a:solidFill>
                          <a:latin typeface="Times New Roman"/>
                          <a:ea typeface="Calibri"/>
                        </a:rPr>
                        <a:t>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Times New Roman"/>
                          <a:ea typeface="Calibri"/>
                        </a:rPr>
                        <a:t>Степень освоения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7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Строительные пески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Ильинское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В 0,3 км к востоку от села Ильинка, в 5 км к востоку от г. Калач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985 м</a:t>
                      </a:r>
                      <a:r>
                        <a:rPr lang="ru-RU" sz="900" b="0" strike="noStrike" spc="-1" baseline="30000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3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Разрабатывается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7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Кирпичные суглинки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Калачеевское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В 9 км к юго – востоку от г. Калач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кат. А 270 м</a:t>
                      </a:r>
                      <a:r>
                        <a:rPr lang="ru-RU" sz="900" b="0" strike="noStrike" spc="-1" baseline="30000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3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кат. В 276 м</a:t>
                      </a:r>
                      <a:r>
                        <a:rPr lang="ru-RU" sz="900" b="0" strike="noStrike" spc="-1" baseline="30000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3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Разрабатывается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7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Опоковидная глина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Никольское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Подгорное - 3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В 1,2 км северо – восточнее с. Подгорное, 14 км восточнее г. Калач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10683600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Разрабатывается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9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Мел 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Никольское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Подгорное - 3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В 1 км северо – восточнее с. Подгорное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21411900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Лицензия имеется, но не разрабатывается 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7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Строительные пески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Никольское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Подгорное - 3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В 1,2 км северо – восточнее с. Подгорное, 14 км восточнее г. Калач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203200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900" b="0" strike="noStrike" spc="-1">
                          <a:solidFill>
                            <a:schemeClr val="dk1"/>
                          </a:solidFill>
                          <a:latin typeface="Times New Roman"/>
                          <a:ea typeface="Calibri"/>
                        </a:rPr>
                        <a:t>Разрабатывается</a:t>
                      </a:r>
                      <a:endParaRPr lang="ru-RU" sz="9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8" name="TextBox 6"/>
          <p:cNvSpPr/>
          <p:nvPr/>
        </p:nvSpPr>
        <p:spPr>
          <a:xfrm>
            <a:off x="6360120" y="1209960"/>
            <a:ext cx="1520640" cy="272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00B0F0"/>
                </a:solidFill>
                <a:latin typeface="Calibri"/>
              </a:rPr>
              <a:t>Земельные ресурсы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TextBox 10"/>
          <p:cNvSpPr/>
          <p:nvPr/>
        </p:nvSpPr>
        <p:spPr>
          <a:xfrm>
            <a:off x="6592680" y="3492720"/>
            <a:ext cx="1289160" cy="272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00B0F0"/>
                </a:solidFill>
                <a:latin typeface="Calibri"/>
              </a:rPr>
              <a:t>Водные ресурсы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Прямоугольник 18"/>
          <p:cNvSpPr/>
          <p:nvPr/>
        </p:nvSpPr>
        <p:spPr>
          <a:xfrm>
            <a:off x="659880" y="1099440"/>
            <a:ext cx="3322440" cy="363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200" b="1" strike="noStrike" spc="-1">
                <a:solidFill>
                  <a:srgbClr val="00B0F0"/>
                </a:solidFill>
                <a:latin typeface="Calibri"/>
              </a:rPr>
              <a:t>Месторождения доступные к освоению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81" name="Диаграмма 19"/>
          <p:cNvGraphicFramePr/>
          <p:nvPr/>
        </p:nvGraphicFramePr>
        <p:xfrm>
          <a:off x="4716000" y="1388160"/>
          <a:ext cx="6171840" cy="293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2" name="TextBox 18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3" name="Picture 4" descr="http://melovatka.ucoz.com/kalach3.gif"/>
          <p:cNvPicPr/>
          <p:nvPr/>
        </p:nvPicPr>
        <p:blipFill>
          <a:blip r:embed="rId5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  <p:sp>
        <p:nvSpPr>
          <p:cNvPr id="184" name="Прямоугольник 21"/>
          <p:cNvSpPr/>
          <p:nvPr/>
        </p:nvSpPr>
        <p:spPr>
          <a:xfrm>
            <a:off x="5347440" y="3730680"/>
            <a:ext cx="3312000" cy="112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</a:rPr>
              <a:t>  Реки протекающие на территории района: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</a:rPr>
              <a:t>     р. Подгорная – протяженность </a:t>
            </a:r>
            <a:r>
              <a:rPr lang="ru-RU" sz="1200" b="0" strike="noStrike" spc="-1">
                <a:solidFill>
                  <a:srgbClr val="000000"/>
                </a:solidFill>
                <a:latin typeface="Calibri"/>
              </a:rPr>
              <a:t>142</a:t>
            </a:r>
            <a:r>
              <a:rPr lang="ru-RU" sz="1000" b="0" strike="noStrike" spc="-1">
                <a:solidFill>
                  <a:srgbClr val="000000"/>
                </a:solidFill>
                <a:latin typeface="Calibri"/>
              </a:rPr>
              <a:t> км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</a:rPr>
              <a:t>     р. Толучеевка – протяженность </a:t>
            </a:r>
            <a:r>
              <a:rPr lang="ru-RU" sz="1200" b="0" strike="noStrike" spc="-1">
                <a:solidFill>
                  <a:srgbClr val="000000"/>
                </a:solidFill>
                <a:latin typeface="Calibri"/>
              </a:rPr>
              <a:t>72</a:t>
            </a:r>
            <a:r>
              <a:rPr lang="ru-RU" sz="1000" b="0" strike="noStrike" spc="-1">
                <a:solidFill>
                  <a:srgbClr val="000000"/>
                </a:solidFill>
                <a:latin typeface="Calibri"/>
              </a:rPr>
              <a:t> км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</a:rPr>
              <a:t>     р. Манино – протяженность </a:t>
            </a:r>
            <a:r>
              <a:rPr lang="ru-RU" sz="1200" b="0" strike="noStrike" spc="-1">
                <a:solidFill>
                  <a:srgbClr val="000000"/>
                </a:solidFill>
                <a:latin typeface="Calibri"/>
              </a:rPr>
              <a:t>45</a:t>
            </a:r>
            <a:r>
              <a:rPr lang="ru-RU" sz="1000" b="0" strike="noStrike" spc="-1">
                <a:solidFill>
                  <a:srgbClr val="000000"/>
                </a:solidFill>
                <a:latin typeface="Calibri"/>
              </a:rPr>
              <a:t> км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</a:rPr>
              <a:t>     р. Криуша – протяженность </a:t>
            </a:r>
            <a:r>
              <a:rPr lang="ru-RU" sz="1200" b="0" strike="noStrike" spc="-1">
                <a:solidFill>
                  <a:srgbClr val="000000"/>
                </a:solidFill>
                <a:latin typeface="Calibri"/>
              </a:rPr>
              <a:t>77</a:t>
            </a:r>
            <a:r>
              <a:rPr lang="ru-RU" sz="1000" b="0" strike="noStrike" spc="-1">
                <a:solidFill>
                  <a:srgbClr val="000000"/>
                </a:solidFill>
                <a:latin typeface="Calibri"/>
              </a:rPr>
              <a:t> км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latin typeface="Calibri"/>
              </a:rPr>
              <a:t>     р. Казинка – наполняется только в весенний период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" name="Диаграмма 21"/>
          <p:cNvGraphicFramePr/>
          <p:nvPr/>
        </p:nvGraphicFramePr>
        <p:xfrm>
          <a:off x="2491200" y="1468440"/>
          <a:ext cx="3533760" cy="2342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6" name="Прямоугольник 2"/>
          <p:cNvSpPr/>
          <p:nvPr/>
        </p:nvSpPr>
        <p:spPr>
          <a:xfrm>
            <a:off x="0" y="4982040"/>
            <a:ext cx="9143640" cy="160920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87" name="Прямоугольник 1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4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cxnSp>
        <p:nvCxnSpPr>
          <p:cNvPr id="188" name="Прямая соединительная линия 4"/>
          <p:cNvCxnSpPr/>
          <p:nvPr/>
        </p:nvCxnSpPr>
        <p:spPr>
          <a:xfrm>
            <a:off x="0" y="5131080"/>
            <a:ext cx="9144360" cy="360"/>
          </a:xfrm>
          <a:prstGeom prst="straightConnector1">
            <a:avLst/>
          </a:prstGeom>
          <a:ln w="28575">
            <a:solidFill>
              <a:srgbClr val="00B0F0"/>
            </a:solidFill>
            <a:round/>
          </a:ln>
        </p:spPr>
      </p:cxnSp>
      <p:sp>
        <p:nvSpPr>
          <p:cNvPr id="189" name="TextBox 5"/>
          <p:cNvSpPr/>
          <p:nvPr/>
        </p:nvSpPr>
        <p:spPr>
          <a:xfrm>
            <a:off x="137880" y="509760"/>
            <a:ext cx="109260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НАСЕЛЕНИЕ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PlaceHolder 1"/>
          <p:cNvSpPr>
            <a:spLocks noGrp="1"/>
          </p:cNvSpPr>
          <p:nvPr>
            <p:ph type="sldNum" idx="17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DDC3CF0F-12C1-4D89-B65A-3E22A211D83C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7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91" name="Прямоугольник 3"/>
          <p:cNvSpPr/>
          <p:nvPr/>
        </p:nvSpPr>
        <p:spPr>
          <a:xfrm>
            <a:off x="462960" y="1710000"/>
            <a:ext cx="1700640" cy="774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ОБЩАЯ ЧИСЛЕННОСТЬ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50000"/>
              </a:lnSpc>
            </a:pPr>
            <a:r>
              <a:rPr lang="ru-RU" sz="1800" b="1" strike="noStrike" spc="-1">
                <a:solidFill>
                  <a:srgbClr val="00B0F0"/>
                </a:solidFill>
                <a:latin typeface="Calibri"/>
              </a:rPr>
              <a:t>47581 </a:t>
            </a:r>
            <a:r>
              <a:rPr lang="ru-RU" sz="1200" b="1" strike="noStrike" spc="-1">
                <a:solidFill>
                  <a:srgbClr val="A6A6A6"/>
                </a:solidFill>
                <a:latin typeface="Calibri"/>
              </a:rPr>
              <a:t>ЧЕЛ.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Прямоугольник 7"/>
          <p:cNvSpPr/>
          <p:nvPr/>
        </p:nvSpPr>
        <p:spPr>
          <a:xfrm>
            <a:off x="3639240" y="1218240"/>
            <a:ext cx="1331640" cy="272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НАЦИОНАЛЬНЫЙ СОСТАВ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93" name="Таблица 10"/>
          <p:cNvGraphicFramePr/>
          <p:nvPr/>
        </p:nvGraphicFramePr>
        <p:xfrm>
          <a:off x="133200" y="2853360"/>
          <a:ext cx="3349440" cy="2015640"/>
        </p:xfrm>
        <a:graphic>
          <a:graphicData uri="http://schemas.openxmlformats.org/drawingml/2006/table">
            <a:tbl>
              <a:tblPr/>
              <a:tblGrid>
                <a:gridCol w="1788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7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676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8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 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9360">
                      <a:solidFill>
                        <a:srgbClr val="F59240"/>
                      </a:solidFill>
                      <a:prstDash val="solid"/>
                    </a:lnL>
                    <a:lnR>
                      <a:noFill/>
                    </a:lnR>
                    <a:lnT w="9360">
                      <a:solidFill>
                        <a:srgbClr val="F59240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</a:t>
                      </a:r>
                      <a:r>
                        <a:rPr lang="en-US" sz="8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 w="9360">
                      <a:solidFill>
                        <a:srgbClr val="F59240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202</a:t>
                      </a:r>
                      <a:r>
                        <a:rPr lang="en-US" sz="8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 w="9360">
                      <a:solidFill>
                        <a:srgbClr val="F59240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rgbClr val="FFFFFF"/>
                          </a:solidFill>
                          <a:latin typeface="Calibri"/>
                          <a:ea typeface="Calibri"/>
                        </a:rPr>
                        <a:t>202</a:t>
                      </a:r>
                      <a:r>
                        <a:rPr lang="en-US" sz="800" b="1" strike="noStrike" spc="-1">
                          <a:solidFill>
                            <a:srgbClr val="FFFFFF"/>
                          </a:solidFill>
                          <a:latin typeface="Calibri"/>
                          <a:ea typeface="Calibri"/>
                        </a:rPr>
                        <a:t>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 w="9360">
                      <a:solidFill>
                        <a:srgbClr val="F59240"/>
                      </a:solidFill>
                      <a:prstDash val="solid"/>
                    </a:lnR>
                    <a:lnT w="9360">
                      <a:solidFill>
                        <a:srgbClr val="F59240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440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Естественное движение населения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9360">
                      <a:solidFill>
                        <a:srgbClr val="F59240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800" b="0" strike="noStrike" spc="-1">
                        <a:solidFill>
                          <a:srgbClr val="000000"/>
                        </a:solidFill>
                        <a:latin typeface="Calibri"/>
                        <a:ea typeface="Calibri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 w="9360">
                      <a:noFill/>
                      <a:prstDash val="solid"/>
                    </a:lnT>
                    <a:lnB w="9360">
                      <a:solidFill>
                        <a:srgbClr val="F5924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8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Родилось 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(без мертворожденных)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9360">
                      <a:solidFill>
                        <a:srgbClr val="F59240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rgbClr val="0070C0"/>
                          </a:solidFill>
                          <a:latin typeface="Calibri"/>
                        </a:rPr>
                        <a:t>275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rgbClr val="0070C0"/>
                          </a:solidFill>
                          <a:latin typeface="Calibri"/>
                        </a:rPr>
                        <a:t>288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rgbClr val="0070C0"/>
                          </a:solidFill>
                          <a:latin typeface="Calibri"/>
                        </a:rPr>
                        <a:t>260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 w="9360">
                      <a:solidFill>
                        <a:srgbClr val="F59240"/>
                      </a:solidFill>
                      <a:prstDash val="solid"/>
                    </a:lnR>
                    <a:lnT w="9360" cap="flat" cmpd="sng" algn="ctr">
                      <a:solidFill>
                        <a:srgbClr val="F5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76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Умерло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9360">
                      <a:solidFill>
                        <a:srgbClr val="F59240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rgbClr val="0070C0"/>
                          </a:solidFill>
                          <a:latin typeface="Calibri"/>
                        </a:rPr>
                        <a:t>955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 w="9360">
                      <a:noFill/>
                      <a:prstDash val="solid"/>
                    </a:lnT>
                    <a:lnB w="9360">
                      <a:solidFill>
                        <a:srgbClr val="F5924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rgbClr val="0070C0"/>
                          </a:solidFill>
                          <a:latin typeface="Calibri"/>
                        </a:rPr>
                        <a:t>1129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 w="9360">
                      <a:noFill/>
                      <a:prstDash val="solid"/>
                    </a:lnT>
                    <a:lnB w="9360">
                      <a:solidFill>
                        <a:srgbClr val="F5924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rgbClr val="0070C0"/>
                          </a:solidFill>
                          <a:latin typeface="Calibri"/>
                        </a:rPr>
                        <a:t>869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 w="9360">
                      <a:solidFill>
                        <a:srgbClr val="F59240"/>
                      </a:solidFill>
                      <a:prstDash val="solid"/>
                    </a:lnR>
                    <a:lnT w="9360">
                      <a:noFill/>
                      <a:prstDash val="solid"/>
                    </a:lnT>
                    <a:lnB w="9360">
                      <a:solidFill>
                        <a:srgbClr val="F5924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68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Естественный прирост (+), убыль (-) населения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9360">
                      <a:solidFill>
                        <a:srgbClr val="F59240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rgbClr val="0070C0"/>
                          </a:solidFill>
                          <a:latin typeface="Calibri"/>
                        </a:rPr>
                        <a:t>-680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 w="9360" cap="flat" cmpd="sng" algn="ctr">
                      <a:solidFill>
                        <a:srgbClr val="F5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rgbClr val="0070C0"/>
                          </a:solidFill>
                          <a:latin typeface="Calibri"/>
                        </a:rPr>
                        <a:t>-841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 w="9360" cap="flat" cmpd="sng" algn="ctr">
                      <a:solidFill>
                        <a:srgbClr val="F5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rgbClr val="0070C0"/>
                          </a:solidFill>
                          <a:latin typeface="Calibri"/>
                        </a:rPr>
                        <a:t>-609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 w="9360">
                      <a:solidFill>
                        <a:srgbClr val="F59240"/>
                      </a:solidFill>
                      <a:prstDash val="solid"/>
                    </a:lnR>
                    <a:lnT w="9360" cap="flat" cmpd="sng" algn="ctr">
                      <a:solidFill>
                        <a:srgbClr val="F5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3440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Механическое движение населения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9360">
                      <a:solidFill>
                        <a:srgbClr val="F59240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800" b="0" strike="noStrike" spc="-1">
                        <a:solidFill>
                          <a:srgbClr val="000000"/>
                        </a:solidFill>
                        <a:latin typeface="Calibri"/>
                        <a:ea typeface="Calibri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 w="9360">
                      <a:noFill/>
                      <a:prstDash val="solid"/>
                    </a:lnT>
                    <a:lnB w="9360">
                      <a:solidFill>
                        <a:srgbClr val="F5924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676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Число прибывших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9360">
                      <a:solidFill>
                        <a:srgbClr val="F59240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rgbClr val="0070C0"/>
                          </a:solidFill>
                          <a:latin typeface="Calibri"/>
                        </a:rPr>
                        <a:t>1007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rgbClr val="0070C0"/>
                          </a:solidFill>
                          <a:latin typeface="Calibri"/>
                        </a:rPr>
                        <a:t>873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rgbClr val="0070C0"/>
                          </a:solidFill>
                          <a:latin typeface="Calibri"/>
                        </a:rPr>
                        <a:t>886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 w="9360">
                      <a:solidFill>
                        <a:srgbClr val="F59240"/>
                      </a:solidFill>
                      <a:prstDash val="solid"/>
                    </a:lnR>
                    <a:lnT w="9360" cap="flat" cmpd="sng" algn="ctr">
                      <a:solidFill>
                        <a:srgbClr val="F5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676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Число выбывших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9360">
                      <a:solidFill>
                        <a:srgbClr val="F59240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rgbClr val="0070C0"/>
                          </a:solidFill>
                          <a:latin typeface="Calibri"/>
                        </a:rPr>
                        <a:t>1315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 w="9360">
                      <a:noFill/>
                      <a:prstDash val="solid"/>
                    </a:lnT>
                    <a:lnB w="9360">
                      <a:solidFill>
                        <a:srgbClr val="F5924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rgbClr val="0070C0"/>
                          </a:solidFill>
                          <a:latin typeface="Calibri"/>
                        </a:rPr>
                        <a:t>1313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 w="9360">
                      <a:noFill/>
                      <a:prstDash val="solid"/>
                    </a:lnT>
                    <a:lnB w="9360">
                      <a:solidFill>
                        <a:srgbClr val="F5924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rgbClr val="0070C0"/>
                          </a:solidFill>
                          <a:latin typeface="Calibri"/>
                        </a:rPr>
                        <a:t>1251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 w="9360">
                      <a:solidFill>
                        <a:srgbClr val="F59240"/>
                      </a:solidFill>
                      <a:prstDash val="solid"/>
                    </a:lnR>
                    <a:lnT w="9360">
                      <a:noFill/>
                      <a:prstDash val="solid"/>
                    </a:lnT>
                    <a:lnB w="9360">
                      <a:solidFill>
                        <a:srgbClr val="F5924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68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Миграционный прирост (+), убыль (-)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9360">
                      <a:solidFill>
                        <a:srgbClr val="F59240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 w="9360">
                      <a:solidFill>
                        <a:srgbClr val="F5924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rgbClr val="0070C0"/>
                          </a:solidFill>
                          <a:latin typeface="Calibri"/>
                        </a:rPr>
                        <a:t>-308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 w="9360" cap="flat" cmpd="sng" algn="ctr">
                      <a:solidFill>
                        <a:srgbClr val="F5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360">
                      <a:solidFill>
                        <a:srgbClr val="F5924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rgbClr val="0070C0"/>
                          </a:solidFill>
                          <a:latin typeface="Calibri"/>
                        </a:rPr>
                        <a:t>-440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>
                      <a:noFill/>
                    </a:lnR>
                    <a:lnT w="9360" cap="flat" cmpd="sng" algn="ctr">
                      <a:solidFill>
                        <a:srgbClr val="F5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360">
                      <a:solidFill>
                        <a:srgbClr val="F5924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rgbClr val="0070C0"/>
                          </a:solidFill>
                          <a:latin typeface="Calibri"/>
                        </a:rPr>
                        <a:t>-365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>
                      <a:noFill/>
                    </a:lnL>
                    <a:lnR w="9360">
                      <a:solidFill>
                        <a:srgbClr val="F59240"/>
                      </a:solidFill>
                      <a:prstDash val="solid"/>
                    </a:lnR>
                    <a:lnT w="9360" cap="flat" cmpd="sng" algn="ctr">
                      <a:solidFill>
                        <a:srgbClr val="F5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360">
                      <a:solidFill>
                        <a:srgbClr val="F5924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94" name="Прямоугольник 13"/>
          <p:cNvSpPr/>
          <p:nvPr/>
        </p:nvSpPr>
        <p:spPr>
          <a:xfrm>
            <a:off x="292320" y="2537280"/>
            <a:ext cx="169740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  <a:ea typeface="Calibri"/>
              </a:rPr>
              <a:t>ДВИЖЕНИЕ НАСЕЛЕНИЯ, ЧЕЛОВЕК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Прямоугольник 22"/>
          <p:cNvSpPr/>
          <p:nvPr/>
        </p:nvSpPr>
        <p:spPr>
          <a:xfrm>
            <a:off x="3650040" y="3112200"/>
            <a:ext cx="2506680" cy="333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ЧИСЛЕННОСТЬ ЭКОНОМИЧЕСКИ 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АКТИВНОГО НАСЕЛЕНИЯ, ТЫС.ЧЕЛ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96" name="Диаграмма 27"/>
          <p:cNvGraphicFramePr/>
          <p:nvPr/>
        </p:nvGraphicFramePr>
        <p:xfrm>
          <a:off x="3621240" y="3447360"/>
          <a:ext cx="2449800" cy="1334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7" name="Прямоугольник 28"/>
          <p:cNvSpPr/>
          <p:nvPr/>
        </p:nvSpPr>
        <p:spPr>
          <a:xfrm>
            <a:off x="6324480" y="3083760"/>
            <a:ext cx="2160000" cy="272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УРОВЕНЬ БЕЗРАБОТИЦЫ, %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98" name="Диаграмма 29"/>
          <p:cNvGraphicFramePr/>
          <p:nvPr/>
        </p:nvGraphicFramePr>
        <p:xfrm>
          <a:off x="6182280" y="3427200"/>
          <a:ext cx="2444400" cy="1354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99" name="Прямоугольник 30"/>
          <p:cNvSpPr/>
          <p:nvPr/>
        </p:nvSpPr>
        <p:spPr>
          <a:xfrm>
            <a:off x="6180120" y="1232280"/>
            <a:ext cx="2726640" cy="333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</a:rPr>
              <a:t>ЧИСЛЕННОСТЬ ОФИЦИАЛЬНО ЗАРЕГИСТРИРОВАННЫХ БЕЗРАБОТНЫХ, ЧЕЛ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200" name="Диаграмма 31"/>
          <p:cNvGraphicFramePr/>
          <p:nvPr/>
        </p:nvGraphicFramePr>
        <p:xfrm>
          <a:off x="6180120" y="1571040"/>
          <a:ext cx="2663280" cy="1281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01" name="TextBox 24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2" name="Picture 4" descr="http://melovatka.ucoz.com/kalach3.gif"/>
          <p:cNvPicPr/>
          <p:nvPr/>
        </p:nvPicPr>
        <p:blipFill>
          <a:blip r:embed="rId8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Прямоугольник 2"/>
          <p:cNvSpPr/>
          <p:nvPr/>
        </p:nvSpPr>
        <p:spPr>
          <a:xfrm>
            <a:off x="0" y="4982040"/>
            <a:ext cx="9143640" cy="160920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cxnSp>
        <p:nvCxnSpPr>
          <p:cNvPr id="204" name="Прямая соединительная линия 4"/>
          <p:cNvCxnSpPr/>
          <p:nvPr/>
        </p:nvCxnSpPr>
        <p:spPr>
          <a:xfrm>
            <a:off x="0" y="5131080"/>
            <a:ext cx="9144360" cy="360"/>
          </a:xfrm>
          <a:prstGeom prst="straightConnector1">
            <a:avLst/>
          </a:prstGeom>
          <a:ln w="28575">
            <a:solidFill>
              <a:srgbClr val="00B0F0"/>
            </a:solidFill>
            <a:round/>
          </a:ln>
        </p:spPr>
      </p:cxnSp>
      <p:sp>
        <p:nvSpPr>
          <p:cNvPr id="205" name="Прямоугольник 18"/>
          <p:cNvSpPr/>
          <p:nvPr/>
        </p:nvSpPr>
        <p:spPr>
          <a:xfrm>
            <a:off x="2542680" y="1383120"/>
            <a:ext cx="28933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900" b="1" strike="noStrike" spc="-1">
                <a:solidFill>
                  <a:srgbClr val="00B0F0"/>
                </a:solidFill>
                <a:latin typeface="Calibri"/>
              </a:rPr>
              <a:t>СРЕДНЕМЕСЯЧНАЯ ОПЛАТА </a:t>
            </a:r>
            <a:endParaRPr lang="ru-RU" sz="9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900" b="1" strike="noStrike" spc="-1">
                <a:solidFill>
                  <a:srgbClr val="00B0F0"/>
                </a:solidFill>
                <a:latin typeface="Calibri"/>
              </a:rPr>
              <a:t>ТРУДА РАБОТНИКОВ, ТЫС. РУБ</a:t>
            </a:r>
            <a:endParaRPr lang="ru-RU" sz="9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PlaceHolder 1"/>
          <p:cNvSpPr>
            <a:spLocks noGrp="1"/>
          </p:cNvSpPr>
          <p:nvPr>
            <p:ph type="sldNum" idx="18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70FE3F4D-7631-4077-A607-0551A86A2D82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8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7" name="Прямоугольник 3"/>
          <p:cNvSpPr/>
          <p:nvPr/>
        </p:nvSpPr>
        <p:spPr>
          <a:xfrm>
            <a:off x="307440" y="1377000"/>
            <a:ext cx="2359800" cy="29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sz="900" b="1" strike="noStrike" spc="-1">
                <a:solidFill>
                  <a:srgbClr val="00B0F0"/>
                </a:solidFill>
                <a:latin typeface="Calibri"/>
              </a:rPr>
              <a:t>РЕАЛЬНЫЕ ДЕНЕЖНЫЕ ДОХОДЫ ТЫС. РУБ</a:t>
            </a:r>
            <a:endParaRPr lang="ru-RU" sz="9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8" name="Прямоугольник 8"/>
          <p:cNvSpPr/>
          <p:nvPr/>
        </p:nvSpPr>
        <p:spPr>
          <a:xfrm>
            <a:off x="7020360" y="1318680"/>
            <a:ext cx="1848960" cy="637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ИНДЕКС ПРОМЫШЛЕННОГО ПРОИЗВОДСТВА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9" name="Прямоугольник 9"/>
          <p:cNvSpPr/>
          <p:nvPr/>
        </p:nvSpPr>
        <p:spPr>
          <a:xfrm>
            <a:off x="7020360" y="2171160"/>
            <a:ext cx="1848960" cy="637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ИНДЕКС ПОТРЕБИТЕЛЬСКИХ ЦЕН НА ТОВАРЫ И УСЛУГИ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210" name="Диаграмма 20"/>
          <p:cNvGraphicFramePr/>
          <p:nvPr/>
        </p:nvGraphicFramePr>
        <p:xfrm>
          <a:off x="124200" y="1538280"/>
          <a:ext cx="2542680" cy="1446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1" name="Диаграмма 21"/>
          <p:cNvGraphicFramePr/>
          <p:nvPr/>
        </p:nvGraphicFramePr>
        <p:xfrm>
          <a:off x="2786040" y="1752480"/>
          <a:ext cx="2445480" cy="1256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2" name="Диаграмма 23"/>
          <p:cNvGraphicFramePr/>
          <p:nvPr/>
        </p:nvGraphicFramePr>
        <p:xfrm>
          <a:off x="307440" y="3345480"/>
          <a:ext cx="4552200" cy="1568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3" name="Прямоугольник 10"/>
          <p:cNvSpPr/>
          <p:nvPr/>
        </p:nvSpPr>
        <p:spPr>
          <a:xfrm>
            <a:off x="1476720" y="3041280"/>
            <a:ext cx="291528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900" b="1" strike="noStrike" spc="-1">
                <a:solidFill>
                  <a:srgbClr val="00B0F0"/>
                </a:solidFill>
                <a:latin typeface="Calibri"/>
              </a:rPr>
              <a:t>ЧИСЛЕННОСТЬ ЗАРЕГИСТРИРОВАННЫХ ПРЕДПРИЯТИЙ </a:t>
            </a:r>
            <a:endParaRPr lang="ru-RU" sz="9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900" b="1" strike="noStrike" spc="-1">
                <a:solidFill>
                  <a:srgbClr val="00B0F0"/>
                </a:solidFill>
                <a:latin typeface="Calibri"/>
              </a:rPr>
              <a:t>И ОРГАНИЗАЦИЙ ПО ОТРАСЛЯМ</a:t>
            </a:r>
            <a:endParaRPr lang="ru-RU" sz="9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Прямоугольник 24"/>
          <p:cNvSpPr/>
          <p:nvPr/>
        </p:nvSpPr>
        <p:spPr>
          <a:xfrm>
            <a:off x="5742720" y="3041280"/>
            <a:ext cx="2857320" cy="50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900" b="1" strike="noStrike" spc="-1">
                <a:solidFill>
                  <a:srgbClr val="00B0F0"/>
                </a:solidFill>
                <a:latin typeface="Calibri"/>
              </a:rPr>
              <a:t>ЧИСЛЕННОСТЬ ЗАРЕГИСТРИРОВАННЫХ ПРЕДПРИЯТИЙ ПО ОРГАНИЗАЦИОННО-ПРАВОВОЙ ФОРМЕ</a:t>
            </a:r>
            <a:endParaRPr lang="ru-RU" sz="9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215" name="Диаграмма 26"/>
          <p:cNvGraphicFramePr/>
          <p:nvPr/>
        </p:nvGraphicFramePr>
        <p:xfrm>
          <a:off x="4572000" y="3452040"/>
          <a:ext cx="4536000" cy="1507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6" name="TextBox 28"/>
          <p:cNvSpPr/>
          <p:nvPr/>
        </p:nvSpPr>
        <p:spPr>
          <a:xfrm>
            <a:off x="5946120" y="2224440"/>
            <a:ext cx="127080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808080"/>
                </a:solidFill>
                <a:latin typeface="Calibri"/>
              </a:rPr>
              <a:t>101,9 %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7" name="TextBox 12"/>
          <p:cNvSpPr/>
          <p:nvPr/>
        </p:nvSpPr>
        <p:spPr>
          <a:xfrm>
            <a:off x="6372360" y="1472040"/>
            <a:ext cx="13568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808080"/>
                </a:solidFill>
                <a:latin typeface="Calibri"/>
              </a:rPr>
              <a:t>98%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8" name="Прямоугольник 22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7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19" name="TextBox 29"/>
          <p:cNvSpPr/>
          <p:nvPr/>
        </p:nvSpPr>
        <p:spPr>
          <a:xfrm>
            <a:off x="139320" y="450720"/>
            <a:ext cx="366192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ОСНОВНЫЕ ПОКАЗАТЕЛИ 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СОЦИАЛЬНО - ЭКОНОМИЧЕСКОГО РАЗВИТИЯ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0" name="TextBox 25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21" name="Picture 4" descr="http://melovatka.ucoz.com/kalach3.gif"/>
          <p:cNvPicPr/>
          <p:nvPr/>
        </p:nvPicPr>
        <p:blipFill>
          <a:blip r:embed="rId8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Прямоугольник 2"/>
          <p:cNvSpPr/>
          <p:nvPr/>
        </p:nvSpPr>
        <p:spPr>
          <a:xfrm>
            <a:off x="0" y="4982040"/>
            <a:ext cx="9143640" cy="160920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cxnSp>
        <p:nvCxnSpPr>
          <p:cNvPr id="223" name="Прямая соединительная линия 4"/>
          <p:cNvCxnSpPr/>
          <p:nvPr/>
        </p:nvCxnSpPr>
        <p:spPr>
          <a:xfrm>
            <a:off x="0" y="5131080"/>
            <a:ext cx="9144360" cy="360"/>
          </a:xfrm>
          <a:prstGeom prst="straightConnector1">
            <a:avLst/>
          </a:prstGeom>
          <a:ln w="28575">
            <a:solidFill>
              <a:srgbClr val="00B0F0"/>
            </a:solidFill>
            <a:round/>
          </a:ln>
        </p:spPr>
      </p:cxnSp>
      <p:sp>
        <p:nvSpPr>
          <p:cNvPr id="224" name="PlaceHolder 1"/>
          <p:cNvSpPr>
            <a:spLocks noGrp="1"/>
          </p:cNvSpPr>
          <p:nvPr>
            <p:ph type="sldNum" idx="19"/>
          </p:nvPr>
        </p:nvSpPr>
        <p:spPr>
          <a:xfrm>
            <a:off x="3060000" y="4925520"/>
            <a:ext cx="1571400" cy="273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050" b="1" strike="noStrike" spc="-1">
                <a:solidFill>
                  <a:srgbClr val="FFFFFF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5497C654-272E-4097-904E-E6148AB2C269}" type="slidenum">
              <a:rPr lang="ru-RU" sz="1050" b="1" strike="noStrike" spc="-1">
                <a:solidFill>
                  <a:srgbClr val="FFFFFF"/>
                </a:solidFill>
                <a:latin typeface="Calibri"/>
              </a:rPr>
              <a:t>9</a:t>
            </a:fld>
            <a:endParaRPr lang="ru-RU" sz="105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25" name="Прямоугольник 7"/>
          <p:cNvSpPr/>
          <p:nvPr/>
        </p:nvSpPr>
        <p:spPr>
          <a:xfrm>
            <a:off x="2836440" y="1059480"/>
            <a:ext cx="3471120" cy="363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ОБЪЕМ ИНВЕСТИЦИЙ В ОСНОВНОЙ КАПИТАЛ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6" name="Rectangle 1"/>
          <p:cNvSpPr/>
          <p:nvPr/>
        </p:nvSpPr>
        <p:spPr>
          <a:xfrm>
            <a:off x="600480" y="1455840"/>
            <a:ext cx="2512800" cy="212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numCol="1" spcCol="0" anchor="ctr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  <a:ea typeface="Calibri"/>
              </a:rPr>
              <a:t>ПО ИСТОЧНИКАМ ФИНАНСИРОВАНИЯ, ТЫС. РУБЛЕЙ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7" name="Rectangle 1"/>
          <p:cNvSpPr/>
          <p:nvPr/>
        </p:nvSpPr>
        <p:spPr>
          <a:xfrm>
            <a:off x="5099040" y="1455840"/>
            <a:ext cx="2876760" cy="212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numCol="1" spcCol="0" anchor="ctr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800" b="1" strike="noStrike" spc="-1">
                <a:solidFill>
                  <a:srgbClr val="00B0F0"/>
                </a:solidFill>
                <a:latin typeface="Calibri"/>
                <a:ea typeface="Calibri"/>
              </a:rPr>
              <a:t>ПО ВИДАМ ЭКОНОМИЧЕСКОЙ ДЕЯТЕЛЬНОСТИ, ТЫС. РУБЛЕЙ</a:t>
            </a:r>
            <a:endParaRPr lang="ru-RU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8" name="Прямоугольник 22"/>
          <p:cNvSpPr/>
          <p:nvPr/>
        </p:nvSpPr>
        <p:spPr>
          <a:xfrm>
            <a:off x="1267920" y="3652200"/>
            <a:ext cx="2179080" cy="363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strike="noStrike" spc="-1">
                <a:solidFill>
                  <a:srgbClr val="F76321"/>
                </a:solidFill>
                <a:latin typeface="Calibri"/>
              </a:rPr>
              <a:t>УРОВЕНЬ ЖИЗНИ НАСЕЛЕНИЯ </a:t>
            </a:r>
            <a:endParaRPr lang="ru-RU" sz="12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229" name="Таблица 23"/>
          <p:cNvGraphicFramePr/>
          <p:nvPr/>
        </p:nvGraphicFramePr>
        <p:xfrm>
          <a:off x="151560" y="3966120"/>
          <a:ext cx="4348080" cy="944880"/>
        </p:xfrm>
        <a:graphic>
          <a:graphicData uri="http://schemas.openxmlformats.org/drawingml/2006/table">
            <a:tbl>
              <a:tblPr/>
              <a:tblGrid>
                <a:gridCol w="975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2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60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en-US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348</a:t>
                      </a:r>
                      <a:r>
                        <a:rPr lang="ru-RU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,</a:t>
                      </a:r>
                      <a:r>
                        <a:rPr lang="en-US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5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Соотношение среднедушевых доходов к прожиточному минимуму,  %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6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en-US" sz="1400" b="1" strike="noStrike" spc="-1">
                          <a:solidFill>
                            <a:srgbClr val="00B0F0"/>
                          </a:solidFill>
                          <a:latin typeface="Calibri"/>
                        </a:rPr>
                        <a:t>2,2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1" strike="noStrike" spc="-1">
                          <a:solidFill>
                            <a:srgbClr val="808080"/>
                          </a:solidFill>
                          <a:latin typeface="Calibri"/>
                        </a:rPr>
                        <a:t>Доля населения с доходами ниже величины прожиточного минимума в общей численности населения </a:t>
                      </a:r>
                      <a:endParaRPr lang="ru-RU" sz="10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3816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30" name="Таблица 10"/>
          <p:cNvGraphicFramePr/>
          <p:nvPr/>
        </p:nvGraphicFramePr>
        <p:xfrm>
          <a:off x="151560" y="1710000"/>
          <a:ext cx="4347360" cy="1940040"/>
        </p:xfrm>
        <a:graphic>
          <a:graphicData uri="http://schemas.openxmlformats.org/drawingml/2006/table">
            <a:tbl>
              <a:tblPr/>
              <a:tblGrid>
                <a:gridCol w="231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6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8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3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2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1" strike="noStrike" spc="-1">
                          <a:solidFill>
                            <a:srgbClr val="FFFFFF"/>
                          </a:solidFill>
                          <a:latin typeface="Times New Roman"/>
                        </a:rPr>
                        <a:t>2020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1" strike="noStrike" spc="-1">
                          <a:solidFill>
                            <a:srgbClr val="FFFFFF"/>
                          </a:solidFill>
                          <a:latin typeface="Times New Roman"/>
                        </a:rPr>
                        <a:t>2021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1" strike="noStrike" spc="-1">
                          <a:solidFill>
                            <a:srgbClr val="FFFFFF"/>
                          </a:solidFill>
                          <a:latin typeface="Times New Roman"/>
                        </a:rPr>
                        <a:t>2022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22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Собственные средства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655781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768109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8522029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Привлеченные средства, в том числе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1319582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2267945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747022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2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Кредиты банков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782063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1988676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383565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2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Бюджетные средства, в том числе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217705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259262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337458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4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Из федерального бюджета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10653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55384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16212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46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Средства внебюджетных фондов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1246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3395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3345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9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Прочие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205806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200483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317901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60" marR="936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31" name="Таблица 13"/>
          <p:cNvGraphicFramePr/>
          <p:nvPr/>
        </p:nvGraphicFramePr>
        <p:xfrm>
          <a:off x="4631400" y="1710000"/>
          <a:ext cx="4332600" cy="3395072"/>
        </p:xfrm>
        <a:graphic>
          <a:graphicData uri="http://schemas.openxmlformats.org/drawingml/2006/table">
            <a:tbl>
              <a:tblPr/>
              <a:tblGrid>
                <a:gridCol w="2529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73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 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0840" marR="6084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2021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0840" marR="6084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2022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0840" marR="6084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99"/>
                        </a:spcAft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Темп прироста,%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0840" marR="6084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876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Сельское хозяйство, охота и лесное хозяйство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1559505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634225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40,7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6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Обрабатывающие производства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1129087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8120163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719,2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98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Производство и распределение электроэнергии, газа и воды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107746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109406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101,5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98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Оптовая и розничная торговля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16340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107175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655,9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14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Транспорт и связь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15440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18386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119,1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98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Государственное управление и обеспечение военной безопасности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20338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18401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90,5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98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Образование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49339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57111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115,8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98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Здравоохранение и предоставление социальных услуг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39866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64569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D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162,0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656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80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Предоставление прочих коммунальных, социальных и персональных услуг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97043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139615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tabLst>
                          <a:tab pos="131436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143,9</a:t>
                      </a:r>
                      <a:endParaRPr lang="ru-RU" sz="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400" marR="68400"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B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32" name="Прямоугольник 15"/>
          <p:cNvSpPr/>
          <p:nvPr/>
        </p:nvSpPr>
        <p:spPr>
          <a:xfrm>
            <a:off x="0" y="267480"/>
            <a:ext cx="9143640" cy="791640"/>
          </a:xfrm>
          <a:prstGeom prst="rect">
            <a:avLst/>
          </a:prstGeom>
          <a:blipFill rotWithShape="0">
            <a:blip r:embed="rId3">
              <a:alphaModFix amt="86000"/>
            </a:blip>
            <a:srcRect/>
            <a:tile tx="0" ty="0" sx="100000" sy="100000" algn="tl"/>
          </a:blipFill>
          <a:ln>
            <a:noFill/>
          </a:ln>
          <a:effectLst>
            <a:outerShdw blurRad="50760" dist="38160" algn="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33" name="TextBox 25"/>
          <p:cNvSpPr/>
          <p:nvPr/>
        </p:nvSpPr>
        <p:spPr>
          <a:xfrm>
            <a:off x="139320" y="450720"/>
            <a:ext cx="366192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ОСНОВНЫЕ ПОКАЗАТЕЛИ 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1" strike="noStrike" spc="-1">
                <a:solidFill>
                  <a:srgbClr val="00B0F0"/>
                </a:solidFill>
                <a:latin typeface="Calibri"/>
              </a:rPr>
              <a:t>СОЦИАЛЬНО - ЭКОНОМИЧЕСКОГО РАЗВИТИЯ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TextBox 24"/>
          <p:cNvSpPr/>
          <p:nvPr/>
        </p:nvSpPr>
        <p:spPr>
          <a:xfrm>
            <a:off x="5350320" y="509040"/>
            <a:ext cx="35726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808080"/>
                </a:solidFill>
                <a:latin typeface="Calibri"/>
              </a:rPr>
              <a:t>КАЛАЧЕЕВСКИЙ МУНИЦИПАЛЬНЫЙ РАЙОН</a:t>
            </a:r>
            <a:endParaRPr lang="ru-RU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35" name="Picture 4" descr="http://melovatka.ucoz.com/kalach3.gif"/>
          <p:cNvPicPr/>
          <p:nvPr/>
        </p:nvPicPr>
        <p:blipFill>
          <a:blip r:embed="rId4"/>
          <a:stretch/>
        </p:blipFill>
        <p:spPr>
          <a:xfrm>
            <a:off x="4048200" y="385200"/>
            <a:ext cx="582840" cy="613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13866</TotalTime>
  <Words>4134</Words>
  <Application>Microsoft Office PowerPoint</Application>
  <PresentationFormat>Экран (16:9)</PresentationFormat>
  <Paragraphs>1314</Paragraphs>
  <Slides>44</Slides>
  <Notes>18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44</vt:i4>
      </vt:variant>
    </vt:vector>
  </HeadingPairs>
  <TitlesOfParts>
    <vt:vector size="53" baseType="lpstr">
      <vt:lpstr>Arial</vt:lpstr>
      <vt:lpstr>Calibri</vt:lpstr>
      <vt:lpstr>Impact</vt:lpstr>
      <vt:lpstr>Symbol</vt:lpstr>
      <vt:lpstr>Times New Roman</vt:lpstr>
      <vt:lpstr>Wingdings</vt:lpstr>
      <vt:lpstr>Тема Office</vt:lpstr>
      <vt:lpstr>Тема Office</vt:lpstr>
      <vt:lpstr>Тема Office</vt:lpstr>
      <vt:lpstr>ИНВЕСТИЦИОННЫЙ ПАСПОРТ  КАЛАЧЕЕВСКОГО МУНИЦИПАЛЬНОГО РАЙОНА  ВОРОНЕЖСКОЙ ОБЛАСТИ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Самодурова Дарья Дмитриевна</dc:creator>
  <dc:description/>
  <cp:lastModifiedBy>Сапрыкина Наталья Николаевна</cp:lastModifiedBy>
  <cp:revision>567</cp:revision>
  <cp:lastPrinted>2023-10-12T12:39:33Z</cp:lastPrinted>
  <dcterms:created xsi:type="dcterms:W3CDTF">2015-08-03T13:19:45Z</dcterms:created>
  <dcterms:modified xsi:type="dcterms:W3CDTF">2024-02-14T13:33:32Z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18</vt:i4>
  </property>
  <property fmtid="{D5CDD505-2E9C-101B-9397-08002B2CF9AE}" pid="3" name="PresentationFormat">
    <vt:lpwstr>Экран (16:9)</vt:lpwstr>
  </property>
  <property fmtid="{D5CDD505-2E9C-101B-9397-08002B2CF9AE}" pid="4" name="Slides">
    <vt:i4>42</vt:i4>
  </property>
</Properties>
</file>