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1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2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3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FF7"/>
    <a:srgbClr val="D2DEEF"/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5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2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3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</a:t>
            </a:r>
            <a:r>
              <a:rPr lang="ru-RU" sz="1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основных показателей исполнения муниципального бюджета за </a:t>
            </a:r>
            <a:r>
              <a:rPr lang="ru-RU" sz="14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2022-2024 </a:t>
            </a:r>
            <a:r>
              <a:rPr lang="ru-RU" sz="1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6365655604215476"/>
          <c:y val="2.9754523507579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5.95090470151594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13C-400D-9E7E-6C7719FCAC22}"/>
                </c:ext>
              </c:extLst>
            </c:dLbl>
            <c:dLbl>
              <c:idx val="1"/>
              <c:layout>
                <c:manualLayout>
                  <c:x val="-2.2452078072416615E-2"/>
                  <c:y val="-4.6757108369053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13C-400D-9E7E-6C7719FCAC22}"/>
                </c:ext>
              </c:extLst>
            </c:dLbl>
            <c:dLbl>
              <c:idx val="2"/>
              <c:layout>
                <c:manualLayout>
                  <c:x val="-6.7356234217250668E-3"/>
                  <c:y val="-6.3759693230527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2022г.</c:v>
                </c:pt>
                <c:pt idx="1">
                  <c:v>Отчет 2023г.</c:v>
                </c:pt>
                <c:pt idx="2">
                  <c:v>Отчет 2024г.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1403090.6</c:v>
                </c:pt>
                <c:pt idx="1">
                  <c:v>1654467.4</c:v>
                </c:pt>
                <c:pt idx="2">
                  <c:v>1728827.9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3C-400D-9E7E-6C7719FCAC2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8.7563104482424839E-2"/>
                  <c:y val="-1.70025848614741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13C-400D-9E7E-6C7719FCAC22}"/>
                </c:ext>
              </c:extLst>
            </c:dLbl>
            <c:dLbl>
              <c:idx val="1"/>
              <c:layout>
                <c:manualLayout>
                  <c:x val="7.8582273253458068E-2"/>
                  <c:y val="-8.50129243073705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13C-400D-9E7E-6C7719FCAC22}"/>
                </c:ext>
              </c:extLst>
            </c:dLbl>
            <c:dLbl>
              <c:idx val="2"/>
              <c:layout>
                <c:manualLayout>
                  <c:x val="8.3072688867941474E-2"/>
                  <c:y val="-3.4005169722948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2022г.</c:v>
                </c:pt>
                <c:pt idx="1">
                  <c:v>Отчет 2023г.</c:v>
                </c:pt>
                <c:pt idx="2">
                  <c:v>Отчет 2024г.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1445894.6</c:v>
                </c:pt>
                <c:pt idx="1">
                  <c:v>1682987.7</c:v>
                </c:pt>
                <c:pt idx="2">
                  <c:v>1664052.6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3C-400D-9E7E-6C7719FCAC2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(-);
Профицит (+)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2658948337591568E-2"/>
                  <c:y val="0.17427682952666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F13C-400D-9E7E-6C7719FCAC22}"/>
                </c:ext>
              </c:extLst>
            </c:dLbl>
            <c:dLbl>
              <c:idx val="1"/>
              <c:layout>
                <c:manualLayout>
                  <c:x val="4.4904156144833229E-2"/>
                  <c:y val="0.165775871792477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F13C-400D-9E7E-6C7719FCAC22}"/>
                </c:ext>
              </c:extLst>
            </c:dLbl>
            <c:dLbl>
              <c:idx val="2"/>
              <c:layout>
                <c:manualLayout>
                  <c:x val="4.7149363952074891E-2"/>
                  <c:y val="-4.6757108369053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2022г.</c:v>
                </c:pt>
                <c:pt idx="1">
                  <c:v>Отчет 2023г.</c:v>
                </c:pt>
                <c:pt idx="2">
                  <c:v>Отчет 2024г.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-42804</c:v>
                </c:pt>
                <c:pt idx="1">
                  <c:v>-28520.300000000047</c:v>
                </c:pt>
                <c:pt idx="2">
                  <c:v>64775.299999999814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3C-400D-9E7E-6C7719FCAC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7092096"/>
        <c:axId val="247092488"/>
        <c:axId val="0"/>
      </c:bar3DChart>
      <c:catAx>
        <c:axId val="247092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092488"/>
        <c:crosses val="autoZero"/>
        <c:auto val="1"/>
        <c:lblAlgn val="ctr"/>
        <c:lblOffset val="100"/>
        <c:noMultiLvlLbl val="0"/>
      </c:catAx>
      <c:valAx>
        <c:axId val="247092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092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7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37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межбюджетных трансфертов из муниципального бюджета бюджетам поселений Калачеевского муниципального района в </a:t>
            </a:r>
            <a:r>
              <a:rPr lang="ru-RU" sz="137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2022-2024 </a:t>
            </a:r>
            <a:r>
              <a:rPr lang="ru-RU" sz="137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гг.</a:t>
            </a:r>
          </a:p>
        </c:rich>
      </c:tx>
      <c:layout>
        <c:manualLayout>
          <c:xMode val="edge"/>
          <c:yMode val="edge"/>
          <c:x val="0.148236144573159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7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665605861802364"/>
          <c:y val="0.25770804183468177"/>
          <c:w val="0.82346603018374809"/>
          <c:h val="0.6675000731435730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и динамика межбюджетных трансфертов из районного бюджета бюджетам послений Калачеевского муниципального района в 2020-2022 гг.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290742.3</c:v>
                </c:pt>
                <c:pt idx="1">
                  <c:v>251101.6</c:v>
                </c:pt>
                <c:pt idx="2">
                  <c:v>196097.4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F6-43DD-83FC-D251AFBA1A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1081216"/>
        <c:axId val="321079256"/>
        <c:axId val="0"/>
      </c:bar3DChart>
      <c:catAx>
        <c:axId val="32108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21079256"/>
        <c:crosses val="autoZero"/>
        <c:auto val="1"/>
        <c:lblAlgn val="ctr"/>
        <c:lblOffset val="100"/>
        <c:noMultiLvlLbl val="0"/>
      </c:catAx>
      <c:valAx>
        <c:axId val="321079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81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расходов муниципального дорожного</a:t>
            </a:r>
            <a:r>
              <a:rPr lang="ru-RU" sz="1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фонда в </a:t>
            </a:r>
            <a:r>
              <a:rPr lang="ru-RU" sz="18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2022-2024 </a:t>
            </a:r>
            <a:r>
              <a:rPr lang="ru-RU" sz="1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гг.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979056579163165"/>
          <c:y val="7.03124956746742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1.1102730152602217E-2"/>
          <c:y val="0.14554686604657566"/>
          <c:w val="0.95114798732855022"/>
          <c:h val="0.6712407313459194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Содержание автомобильных дорог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21432.3</c:v>
                </c:pt>
                <c:pt idx="1">
                  <c:v>22771.9</c:v>
                </c:pt>
                <c:pt idx="2">
                  <c:v>25295.4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FA-456E-86B3-977CD6C84A0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Ремонт автомобильных дорог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53962.400000000001</c:v>
                </c:pt>
                <c:pt idx="1">
                  <c:v>58062.2</c:v>
                </c:pt>
                <c:pt idx="2">
                  <c:v>89775.1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FA-456E-86B3-977CD6C84A0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1082000"/>
        <c:axId val="321082392"/>
      </c:barChart>
      <c:catAx>
        <c:axId val="32108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82392"/>
        <c:crosses val="autoZero"/>
        <c:auto val="1"/>
        <c:lblAlgn val="ctr"/>
        <c:lblOffset val="100"/>
        <c:noMultiLvlLbl val="0"/>
      </c:catAx>
      <c:valAx>
        <c:axId val="32108239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2108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обслуживание долга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3.722893597062725E-2"/>
                  <c:y val="-0.124959720168941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ED4-4C5D-9F7B-9B98076C954A}"/>
                </c:ext>
              </c:extLst>
            </c:dLbl>
            <c:dLbl>
              <c:idx val="1"/>
              <c:layout>
                <c:manualLayout>
                  <c:x val="3.9555744468791454E-2"/>
                  <c:y val="-0.109339755147823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ED4-4C5D-9F7B-9B98076C954A}"/>
                </c:ext>
              </c:extLst>
            </c:dLbl>
            <c:dLbl>
              <c:idx val="2"/>
              <c:layout>
                <c:manualLayout>
                  <c:x val="4.4209361465119855E-2"/>
                  <c:y val="-0.10933975514782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ED4-4C5D-9F7B-9B98076C954A}"/>
                </c:ext>
              </c:extLst>
            </c:dLbl>
            <c:spPr>
              <a:solidFill>
                <a:prstClr val="white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2024 г.</c:v>
                </c:pt>
                <c:pt idx="1">
                  <c:v>2023 г.</c:v>
                </c:pt>
                <c:pt idx="2">
                  <c:v>2022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7.9</c:v>
                </c:pt>
                <c:pt idx="1">
                  <c:v>24.9</c:v>
                </c:pt>
                <c:pt idx="2">
                  <c:v>21.6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D4-4C5D-9F7B-9B98076C954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2024 г.</c:v>
                </c:pt>
                <c:pt idx="1">
                  <c:v>2023 г.</c:v>
                </c:pt>
                <c:pt idx="2">
                  <c:v>2022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6810.8</c:v>
                </c:pt>
                <c:pt idx="1">
                  <c:v>8172.9</c:v>
                </c:pt>
                <c:pt idx="2">
                  <c:v>15672.9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D4-4C5D-9F7B-9B98076C9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1075336"/>
        <c:axId val="321078864"/>
      </c:barChart>
      <c:catAx>
        <c:axId val="321075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78864"/>
        <c:crosses val="autoZero"/>
        <c:auto val="1"/>
        <c:lblAlgn val="ctr"/>
        <c:lblOffset val="100"/>
        <c:noMultiLvlLbl val="0"/>
      </c:catAx>
      <c:valAx>
        <c:axId val="321078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75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213572475599522"/>
          <c:y val="0.14845423489083645"/>
          <c:w val="0.867868400377245"/>
          <c:h val="0.64026616558491845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2023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34.299999999999997</c:v>
                </c:pt>
                <c:pt idx="1">
                  <c:v>26.1</c:v>
                </c:pt>
                <c:pt idx="2">
                  <c:v>29.1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15-4704-B96E-C3486E167F7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2023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65.7</c:v>
                </c:pt>
                <c:pt idx="1">
                  <c:v>73.900000000000006</c:v>
                </c:pt>
                <c:pt idx="2">
                  <c:v>70.900000000000006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15-4704-B96E-C3486E167F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8951072"/>
        <c:axId val="278952640"/>
        <c:axId val="0"/>
      </c:bar3DChart>
      <c:catAx>
        <c:axId val="278951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952640"/>
        <c:crosses val="autoZero"/>
        <c:auto val="1"/>
        <c:lblAlgn val="ctr"/>
        <c:lblOffset val="100"/>
        <c:noMultiLvlLbl val="0"/>
      </c:catAx>
      <c:valAx>
        <c:axId val="27895264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78951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5463576679990996"/>
          <c:w val="0.95328730999600819"/>
          <c:h val="0.212957138853341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D7C-43B5-A203-DC9584E800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B63-4194-B874-A63C8B5D7C0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B63-4194-B874-A63C8B5D7C0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1D7C-43B5-A203-DC9584E8003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B63-4194-B874-A63C8B5D7C0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1D7C-43B5-A203-DC9584E8003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D7C-43B5-A203-DC9584E8003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6B63-4194-B874-A63C8B5D7C0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6B63-4194-B874-A63C8B5D7C0B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2-D167-45C5-9E8D-473E9F1C3761}"/>
              </c:ext>
            </c:extLst>
          </c:dPt>
          <c:dLbls>
            <c:dLbl>
              <c:idx val="0"/>
              <c:layout>
                <c:manualLayout>
                  <c:x val="-5.4249204987453961E-2"/>
                  <c:y val="-0.1250220267645101"/>
                </c:manualLayout>
              </c:layout>
              <c:tx>
                <c:rich>
                  <a:bodyPr/>
                  <a:lstStyle/>
                  <a:p>
                    <a:fld id="{F5C832A3-EDA7-46F3-85E5-AC8877014BB0}" type="PERCENTAGE">
                      <a:rPr lang="en-US" baseline="0" smtClean="0"/>
                      <a:pPr/>
                      <a:t>[ПРОЦЕНТ]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D7C-43B5-A203-DC9584E8003F}"/>
                </c:ext>
              </c:extLst>
            </c:dLbl>
            <c:dLbl>
              <c:idx val="1"/>
              <c:layout>
                <c:manualLayout>
                  <c:x val="3.5162084881814736E-2"/>
                  <c:y val="1.30997869500719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B63-4194-B874-A63C8B5D7C0B}"/>
                </c:ext>
              </c:extLst>
            </c:dLbl>
            <c:dLbl>
              <c:idx val="2"/>
              <c:layout>
                <c:manualLayout>
                  <c:x val="3.1553727735732395E-2"/>
                  <c:y val="1.50816620226390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B63-4194-B874-A63C8B5D7C0B}"/>
                </c:ext>
              </c:extLst>
            </c:dLbl>
            <c:dLbl>
              <c:idx val="3"/>
              <c:layout>
                <c:manualLayout>
                  <c:x val="2.3267536119970181E-3"/>
                  <c:y val="1.8765900121576282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64038801956869E-2"/>
                      <c:h val="4.41024752766356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D7C-43B5-A203-DC9584E8003F}"/>
                </c:ext>
              </c:extLst>
            </c:dLbl>
            <c:dLbl>
              <c:idx val="4"/>
              <c:layout>
                <c:manualLayout>
                  <c:x val="-1.6431764379567705E-2"/>
                  <c:y val="-3.4981375990834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6B63-4194-B874-A63C8B5D7C0B}"/>
                </c:ext>
              </c:extLst>
            </c:dLbl>
            <c:dLbl>
              <c:idx val="5"/>
              <c:layout>
                <c:manualLayout>
                  <c:x val="-1.308768958434506E-2"/>
                  <c:y val="-6.2000435854859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D7C-43B5-A203-DC9584E8003F}"/>
                </c:ext>
              </c:extLst>
            </c:dLbl>
            <c:dLbl>
              <c:idx val="6"/>
              <c:layout>
                <c:manualLayout>
                  <c:x val="3.8938336882592475E-3"/>
                  <c:y val="-1.777348455449606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D7C-43B5-A203-DC9584E8003F}"/>
                </c:ext>
              </c:extLst>
            </c:dLbl>
            <c:dLbl>
              <c:idx val="7"/>
              <c:layout>
                <c:manualLayout>
                  <c:x val="6.3851648032672232E-3"/>
                  <c:y val="-8.224091803448836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6B63-4194-B874-A63C8B5D7C0B}"/>
                </c:ext>
              </c:extLst>
            </c:dLbl>
            <c:dLbl>
              <c:idx val="8"/>
              <c:layout>
                <c:manualLayout>
                  <c:x val="-4.7237060715829289E-2"/>
                  <c:y val="-8.231481957431728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6B63-4194-B874-A63C8B5D7C0B}"/>
                </c:ext>
              </c:extLst>
            </c:dLbl>
            <c:dLbl>
              <c:idx val="9"/>
              <c:layout>
                <c:manualLayout>
                  <c:x val="5.2374901285750224E-2"/>
                  <c:y val="-8.752898377335678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D167-45C5-9E8D-473E9F1C3761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Налог на доходы физических лиц</c:v>
                </c:pt>
                <c:pt idx="1">
                  <c:v>Акцизы на нефтепродукты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имущества, находящегося в 
государственной и муниципальной собетсвенности</c:v>
                </c:pt>
                <c:pt idx="5">
                  <c:v>Платежи при пользовании природными ресурсами</c:v>
                </c:pt>
                <c:pt idx="6">
                  <c:v>Доходы от оказания платных услуг 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Штрафы, сакции, возмещение ущерба</c:v>
                </c:pt>
                <c:pt idx="9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#,##0.00\ _₽</c:formatCode>
                <c:ptCount val="10"/>
                <c:pt idx="0">
                  <c:v>296764.40000000002</c:v>
                </c:pt>
                <c:pt idx="1">
                  <c:v>25129.599999999999</c:v>
                </c:pt>
                <c:pt idx="2">
                  <c:v>57132.800000000003</c:v>
                </c:pt>
                <c:pt idx="3">
                  <c:v>7741.1</c:v>
                </c:pt>
                <c:pt idx="4">
                  <c:v>48132.9</c:v>
                </c:pt>
                <c:pt idx="5">
                  <c:v>5935.3</c:v>
                </c:pt>
                <c:pt idx="6">
                  <c:v>49339.6</c:v>
                </c:pt>
                <c:pt idx="7">
                  <c:v>100226.6</c:v>
                </c:pt>
                <c:pt idx="8">
                  <c:v>931.4</c:v>
                </c:pt>
                <c:pt idx="9">
                  <c:v>622.70000000000005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7C-43B5-A203-DC9584E800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0078132847034139E-2"/>
          <c:y val="0.45076359176592329"/>
          <c:w val="0.8645247018299802"/>
          <c:h val="0.540409936768200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межбюджетных трансфертов из областного бюджета в </a:t>
            </a:r>
            <a:r>
              <a:rPr lang="ru-RU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межбюджетных трансфертов из областного бюджета в 2024 году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757-4F97-9912-676708E7EA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757-4F97-9912-676708E7EA3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757-4F97-9912-676708E7EA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757-4F97-9912-676708E7EA33}"/>
              </c:ext>
            </c:extLst>
          </c:dPt>
          <c:dLbls>
            <c:dLbl>
              <c:idx val="0"/>
              <c:layout>
                <c:manualLayout>
                  <c:x val="0"/>
                  <c:y val="-8.0630210806734576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757-4F97-9912-676708E7EA33}"/>
                </c:ext>
              </c:extLst>
            </c:dLbl>
            <c:dLbl>
              <c:idx val="1"/>
              <c:layout>
                <c:manualLayout>
                  <c:x val="-9.7749904943990069E-3"/>
                  <c:y val="6.047265810505111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757-4F97-9912-676708E7EA33}"/>
                </c:ext>
              </c:extLst>
            </c:dLbl>
            <c:dLbl>
              <c:idx val="2"/>
              <c:layout>
                <c:manualLayout>
                  <c:x val="1.4662485741598511E-2"/>
                  <c:y val="-1.4782034551243334E-1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757-4F97-9912-676708E7EA33}"/>
                </c:ext>
              </c:extLst>
            </c:dLbl>
            <c:dLbl>
              <c:idx val="3"/>
              <c:layout>
                <c:manualLayout>
                  <c:x val="-2.443747623599707E-3"/>
                  <c:y val="-6.047265810505111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757-4F97-9912-676708E7EA33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172673</c:v>
                </c:pt>
                <c:pt idx="1">
                  <c:v>253350.6</c:v>
                </c:pt>
                <c:pt idx="2">
                  <c:v>558691</c:v>
                </c:pt>
                <c:pt idx="3">
                  <c:v>134443.70000000001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DB-4F33-890E-7AB6BB3C085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Направление расходования целевых средств из областного бюджета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932-410B-AB51-7B663ACDEC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932-410B-AB51-7B663ACDEC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932-410B-AB51-7B663ACDEC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932-410B-AB51-7B663ACDEC5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932-410B-AB51-7B663ACDEC5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932-410B-AB51-7B663ACDEC5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932-410B-AB51-7B663ACDEC5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932-410B-AB51-7B663ACDEC59}"/>
              </c:ext>
            </c:extLst>
          </c:dPt>
          <c:dLbls>
            <c:dLbl>
              <c:idx val="0"/>
              <c:layout>
                <c:manualLayout>
                  <c:x val="-2.3864674199671837E-2"/>
                  <c:y val="-9.064581624438446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932-410B-AB51-7B663ACDEC59}"/>
                </c:ext>
              </c:extLst>
            </c:dLbl>
            <c:dLbl>
              <c:idx val="1"/>
              <c:layout>
                <c:manualLayout>
                  <c:x val="-8.5847346695259986E-4"/>
                  <c:y val="-3.462464414777041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932-410B-AB51-7B663ACDEC59}"/>
                </c:ext>
              </c:extLst>
            </c:dLbl>
            <c:dLbl>
              <c:idx val="2"/>
              <c:layout>
                <c:manualLayout>
                  <c:x val="7.1334765449612841E-3"/>
                  <c:y val="-3.939087367595035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932-410B-AB51-7B663ACDEC59}"/>
                </c:ext>
              </c:extLst>
            </c:dLbl>
            <c:dLbl>
              <c:idx val="3"/>
              <c:layout>
                <c:manualLayout>
                  <c:x val="1.276960140246939E-2"/>
                  <c:y val="-5.470918524124305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932-410B-AB51-7B663ACDEC59}"/>
                </c:ext>
              </c:extLst>
            </c:dLbl>
            <c:dLbl>
              <c:idx val="4"/>
              <c:layout>
                <c:manualLayout>
                  <c:x val="7.1432618561525565E-2"/>
                  <c:y val="-5.805883084924566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932-410B-AB51-7B663ACDEC59}"/>
                </c:ext>
              </c:extLst>
            </c:dLbl>
            <c:dLbl>
              <c:idx val="5"/>
              <c:layout>
                <c:manualLayout>
                  <c:x val="7.6526033828081111E-2"/>
                  <c:y val="-6.98095730281151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3932-410B-AB51-7B663ACDEC59}"/>
                </c:ext>
              </c:extLst>
            </c:dLbl>
            <c:dLbl>
              <c:idx val="6"/>
              <c:layout>
                <c:manualLayout>
                  <c:x val="9.3525982987340509E-2"/>
                  <c:y val="-1.057049366005294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3932-410B-AB51-7B663ACDEC59}"/>
                </c:ext>
              </c:extLst>
            </c:dLbl>
            <c:dLbl>
              <c:idx val="7"/>
              <c:layout>
                <c:manualLayout>
                  <c:x val="3.0017399171479692E-2"/>
                  <c:y val="2.885387012314201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3932-410B-AB51-7B663ACDEC59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Развитие образования</c:v>
                </c:pt>
                <c:pt idx="1">
                  <c:v>Капитальное строительство</c:v>
                </c:pt>
                <c:pt idx="2">
                  <c:v>Ремонт автомобильных дорог</c:v>
                </c:pt>
                <c:pt idx="3">
                  <c:v>Развитие и укрепление материально-технической базы домов культуры</c:v>
                </c:pt>
                <c:pt idx="4">
                  <c:v>ЖКХ, транспортное обеспечие</c:v>
                </c:pt>
                <c:pt idx="5">
                  <c:v>Социальная поддержка</c:v>
                </c:pt>
                <c:pt idx="6">
                  <c:v>Обеспечение жильем молодых семей</c:v>
                </c:pt>
                <c:pt idx="7">
                  <c:v>Прочие мероприятия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665165.5</c:v>
                </c:pt>
                <c:pt idx="1">
                  <c:v>1789.1</c:v>
                </c:pt>
                <c:pt idx="2">
                  <c:v>89775.1</c:v>
                </c:pt>
                <c:pt idx="3">
                  <c:v>1610.5</c:v>
                </c:pt>
                <c:pt idx="4">
                  <c:v>72426.7</c:v>
                </c:pt>
                <c:pt idx="5">
                  <c:v>25748.9</c:v>
                </c:pt>
                <c:pt idx="6">
                  <c:v>3458.8</c:v>
                </c:pt>
                <c:pt idx="7">
                  <c:v>42632.6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44-4EAA-ABF3-E3100F692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35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11447319794849603"/>
                  <c:y val="-0.231424191431705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AD0-4A28-B8A6-0B9FDA93E72F}"/>
                </c:ext>
              </c:extLst>
            </c:dLbl>
            <c:dLbl>
              <c:idx val="1"/>
              <c:layout>
                <c:manualLayout>
                  <c:x val="0.1488151573330449"/>
                  <c:y val="-0.332409293147359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AD0-4A28-B8A6-0B9FDA93E72F}"/>
                </c:ext>
              </c:extLst>
            </c:dLbl>
            <c:dLbl>
              <c:idx val="2"/>
              <c:layout>
                <c:manualLayout>
                  <c:x val="0.15797301316892443"/>
                  <c:y val="-0.24825504171764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AD0-4A28-B8A6-0B9FDA93E7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1445894.6</c:v>
                </c:pt>
                <c:pt idx="1">
                  <c:v>1682987.7</c:v>
                </c:pt>
                <c:pt idx="2">
                  <c:v>1664052.6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D0-4A28-B8A6-0B9FDA93E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8955776"/>
        <c:axId val="278954208"/>
        <c:axId val="0"/>
      </c:bar3DChart>
      <c:catAx>
        <c:axId val="27895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954208"/>
        <c:crosses val="autoZero"/>
        <c:auto val="1"/>
        <c:lblAlgn val="ctr"/>
        <c:lblOffset val="100"/>
        <c:noMultiLvlLbl val="0"/>
      </c:catAx>
      <c:valAx>
        <c:axId val="27895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955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/>
              <a:t>Структура расходов муниципального бюджета по разделам классификации в </a:t>
            </a:r>
            <a:r>
              <a:rPr lang="ru-RU" dirty="0" smtClean="0"/>
              <a:t>2024 </a:t>
            </a:r>
            <a:r>
              <a:rPr lang="ru-RU" dirty="0"/>
              <a:t>году</a:t>
            </a:r>
          </a:p>
        </c:rich>
      </c:tx>
      <c:layout>
        <c:manualLayout>
          <c:xMode val="edge"/>
          <c:yMode val="edge"/>
          <c:x val="0.1826089780035083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827262655142721"/>
          <c:y val="7.5871316129655531E-2"/>
          <c:w val="0.59708457222621014"/>
          <c:h val="0.5234018823945059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муниципального бюджета по разделам классификации в 2022 году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3B7A-4241-885D-CE98209F68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B7A-4241-885D-CE98209F68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B7A-4241-885D-CE98209F68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B7A-4241-885D-CE98209F68C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B7A-4241-885D-CE98209F68C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B7A-4241-885D-CE98209F68CE}"/>
              </c:ext>
            </c:extLst>
          </c:dPt>
          <c:dLbls>
            <c:dLbl>
              <c:idx val="0"/>
              <c:layout>
                <c:manualLayout>
                  <c:x val="0.11610533588031584"/>
                  <c:y val="1.9725069802673197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3B7A-4241-885D-CE98209F68CE}"/>
                </c:ext>
              </c:extLst>
            </c:dLbl>
            <c:dLbl>
              <c:idx val="1"/>
              <c:layout>
                <c:manualLayout>
                  <c:x val="-0.21619614267369186"/>
                  <c:y val="-2.958760470400979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B7A-4241-885D-CE98209F68CE}"/>
                </c:ext>
              </c:extLst>
            </c:dLbl>
            <c:dLbl>
              <c:idx val="2"/>
              <c:layout>
                <c:manualLayout>
                  <c:x val="-0.1381253133748587"/>
                  <c:y val="3.9450139605346395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B7A-4241-885D-CE98209F68CE}"/>
                </c:ext>
              </c:extLst>
            </c:dLbl>
            <c:dLbl>
              <c:idx val="3"/>
              <c:layout>
                <c:manualLayout>
                  <c:x val="-0.1931750994878976"/>
                  <c:y val="-3.156018934203224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9.4253384842531943E-2"/>
                      <c:h val="6.41748156832010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3B7A-4241-885D-CE98209F68CE}"/>
                </c:ext>
              </c:extLst>
            </c:dLbl>
            <c:dLbl>
              <c:idx val="4"/>
              <c:layout>
                <c:manualLayout>
                  <c:x val="-0.18016345222807656"/>
                  <c:y val="-9.8625349013365983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B7A-4241-885D-CE98209F68CE}"/>
                </c:ext>
              </c:extLst>
            </c:dLbl>
            <c:dLbl>
              <c:idx val="5"/>
              <c:layout>
                <c:manualLayout>
                  <c:x val="0.30727893447898164"/>
                  <c:y val="2.114247914928103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9.0249752570796912E-2"/>
                      <c:h val="6.614732266346841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B7A-4241-885D-CE98209F68CE}"/>
                </c:ext>
              </c:extLst>
            </c:dLbl>
            <c:numFmt formatCode="0.00%" sourceLinked="0"/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расходы,
национальная оборона и безопасность</c:v>
                </c:pt>
                <c:pt idx="1">
                  <c:v>Национальная экономика</c:v>
                </c:pt>
                <c:pt idx="2">
                  <c:v>Жилищно-комунальное хозяйство</c:v>
                </c:pt>
                <c:pt idx="3">
                  <c:v>Охрана отружающей среды</c:v>
                </c:pt>
                <c:pt idx="4">
                  <c:v>Межбюджетные трансферы бюджетам
 муниципальных образований</c:v>
                </c:pt>
                <c:pt idx="5">
                  <c:v>Обслуживание государственного
(муниципального) долга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153276.79999999999</c:v>
                </c:pt>
                <c:pt idx="1">
                  <c:v>155572.20000000001</c:v>
                </c:pt>
                <c:pt idx="2">
                  <c:v>20306.099999999999</c:v>
                </c:pt>
                <c:pt idx="3">
                  <c:v>8229.9</c:v>
                </c:pt>
                <c:pt idx="4">
                  <c:v>55858</c:v>
                </c:pt>
                <c:pt idx="5">
                  <c:v>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7A-4241-885D-CE98209F6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3990383410524904E-2"/>
          <c:y val="0.62621117961954564"/>
          <c:w val="0.89163879908667809"/>
          <c:h val="0.362323099500338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на реализацию мероприятий в рамках региональных проектов на территории Калачеевского муниципального района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93E-40B4-9E5A-40D5D1C947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3E-40B4-9E5A-40D5D1C94713}"/>
              </c:ext>
            </c:extLst>
          </c:dPt>
          <c:dLbls>
            <c:dLbl>
              <c:idx val="0"/>
              <c:layout>
                <c:manualLayout>
                  <c:x val="0.30755960370823965"/>
                  <c:y val="3.2612100886946431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C93E-40B4-9E5A-40D5D1C94713}"/>
                </c:ext>
              </c:extLst>
            </c:dLbl>
            <c:dLbl>
              <c:idx val="1"/>
              <c:layout>
                <c:manualLayout>
                  <c:x val="-0.28798762892680629"/>
                  <c:y val="-2.6089680709557143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93E-40B4-9E5A-40D5D1C94713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Образование</c:v>
                </c:pt>
                <c:pt idx="1">
                  <c:v>Культура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2541.8000000000002</c:v>
                </c:pt>
                <c:pt idx="1">
                  <c:v>153.1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3E-40B4-9E5A-40D5D1C947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/>
              <a:t>Динамика</a:t>
            </a:r>
            <a:r>
              <a:rPr lang="ru-RU" sz="1600" baseline="0" dirty="0"/>
              <a:t> расходов бюджета на реализацию мероприятий в рамках региональных проектов на территории Калачеевского муниципального района за </a:t>
            </a:r>
            <a:r>
              <a:rPr lang="ru-RU" sz="1600" baseline="0" dirty="0" smtClean="0"/>
              <a:t>202</a:t>
            </a:r>
            <a:r>
              <a:rPr lang="en-US" sz="1600" baseline="0" dirty="0" smtClean="0"/>
              <a:t>2</a:t>
            </a:r>
            <a:r>
              <a:rPr lang="ru-RU" sz="1600" baseline="0" dirty="0" smtClean="0"/>
              <a:t> </a:t>
            </a:r>
            <a:r>
              <a:rPr lang="ru-RU" sz="1600" baseline="0" dirty="0"/>
              <a:t>– </a:t>
            </a:r>
            <a:r>
              <a:rPr lang="ru-RU" sz="1600" baseline="0" dirty="0" smtClean="0"/>
              <a:t>202</a:t>
            </a:r>
            <a:r>
              <a:rPr lang="en-US" sz="1600" baseline="0" dirty="0" smtClean="0"/>
              <a:t>4</a:t>
            </a:r>
            <a:r>
              <a:rPr lang="ru-RU" sz="1600" baseline="0" dirty="0" smtClean="0"/>
              <a:t> </a:t>
            </a:r>
            <a:r>
              <a:rPr lang="ru-RU" sz="1600" baseline="0" dirty="0"/>
              <a:t>годы</a:t>
            </a:r>
            <a:endParaRPr lang="ru-RU" sz="1600" dirty="0"/>
          </a:p>
        </c:rich>
      </c:tx>
      <c:layout>
        <c:manualLayout>
          <c:xMode val="edge"/>
          <c:yMode val="edge"/>
          <c:x val="0.14996588108258593"/>
          <c:y val="2.16485563140315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Федеральный бюджет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909.4</c:v>
                </c:pt>
                <c:pt idx="1">
                  <c:v>12517</c:v>
                </c:pt>
                <c:pt idx="2">
                  <c:v>2233.3000000000002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36-45AA-8B6A-CA1EB61128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Областной бюджет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18.7</c:v>
                </c:pt>
                <c:pt idx="1">
                  <c:v>153.30000000000001</c:v>
                </c:pt>
                <c:pt idx="2">
                  <c:v>461.6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36-45AA-8B6A-CA1EB61128B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Муниципальный бюджет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2.8</c:v>
                </c:pt>
                <c:pt idx="1">
                  <c:v>1.6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36-45AA-8B6A-CA1EB61128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1080040"/>
        <c:axId val="321079648"/>
        <c:axId val="0"/>
      </c:bar3DChart>
      <c:catAx>
        <c:axId val="321080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79648"/>
        <c:crosses val="autoZero"/>
        <c:auto val="1"/>
        <c:lblAlgn val="ctr"/>
        <c:lblOffset val="100"/>
        <c:noMultiLvlLbl val="0"/>
      </c:catAx>
      <c:valAx>
        <c:axId val="321079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80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0.47107</cdr:x>
      <cdr:y>0.18708</cdr:y>
    </cdr:from>
    <cdr:to>
      <cdr:x>0.62479</cdr:x>
      <cdr:y>0.25457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45157" y="1097474"/>
          <a:ext cx="928438" cy="395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25 354,1</a:t>
          </a:r>
        </a:p>
      </cdr:txBody>
    </cdr:sp>
  </cdr:relSizeAnchor>
  <cdr:relSizeAnchor xmlns:cdr="http://schemas.openxmlformats.org/drawingml/2006/chartDrawing">
    <cdr:from>
      <cdr:x>0.18944</cdr:x>
      <cdr:y>0.3246</cdr:y>
    </cdr:from>
    <cdr:to>
      <cdr:x>0.34316</cdr:x>
      <cdr:y>0.48047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26826" y="19042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0.15426</cdr:x>
      <cdr:y>0.33881</cdr:y>
    </cdr:from>
    <cdr:to>
      <cdr:x>0.21201</cdr:x>
      <cdr:y>0.52632</cdr:y>
    </cdr:to>
    <cdr:sp macro="" textlink="">
      <cdr:nvSpPr>
        <cdr:cNvPr id="4" name="TextBox 3"/>
        <cdr:cNvSpPr txBox="1"/>
      </cdr:nvSpPr>
      <cdr:spPr>
        <a:xfrm xmlns:a="http://schemas.openxmlformats.org/drawingml/2006/main" rot="18157770">
          <a:off x="556069" y="2363215"/>
          <a:ext cx="1100028" cy="3488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(В 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13,61</a:t>
          </a: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раз)</a:t>
          </a:r>
        </a:p>
      </cdr:txBody>
    </cdr:sp>
  </cdr:relSizeAnchor>
  <cdr:relSizeAnchor xmlns:cdr="http://schemas.openxmlformats.org/drawingml/2006/chartDrawing">
    <cdr:from>
      <cdr:x>0.85755</cdr:x>
      <cdr:y>0.27315</cdr:y>
    </cdr:from>
    <cdr:to>
      <cdr:x>0.90276</cdr:x>
      <cdr:y>0.44913</cdr:y>
    </cdr:to>
    <cdr:sp macro="" textlink="">
      <cdr:nvSpPr>
        <cdr:cNvPr id="5" name="TextBox 4"/>
        <cdr:cNvSpPr txBox="1"/>
      </cdr:nvSpPr>
      <cdr:spPr>
        <a:xfrm xmlns:a="http://schemas.openxmlformats.org/drawingml/2006/main" rot="3389298">
          <a:off x="4799796" y="1982078"/>
          <a:ext cx="1032366" cy="273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(В </a:t>
          </a: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9,41 раз) 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0.67834</cdr:x>
      <cdr:y>0.65315</cdr:y>
    </cdr:from>
    <cdr:to>
      <cdr:x>0.80954</cdr:x>
      <cdr:y>0.7109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097054" y="3831658"/>
          <a:ext cx="792407" cy="3387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2 694,9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0.11788</cdr:x>
      <cdr:y>0.20524</cdr:y>
    </cdr:from>
    <cdr:to>
      <cdr:x>0.31097</cdr:x>
      <cdr:y>0.3178</cdr:y>
    </cdr:to>
    <cdr:sp macro="" textlink="">
      <cdr:nvSpPr>
        <cdr:cNvPr id="2" name="TextBox 15"/>
        <cdr:cNvSpPr txBox="1"/>
      </cdr:nvSpPr>
      <cdr:spPr>
        <a:xfrm xmlns:a="http://schemas.openxmlformats.org/drawingml/2006/main">
          <a:off x="551193" y="954042"/>
          <a:ext cx="902830" cy="52322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290 742,3</a:t>
          </a:r>
        </a:p>
        <a:p xmlns:a="http://schemas.openxmlformats.org/drawingml/2006/main">
          <a:pPr algn="ctr"/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161,7%</a:t>
          </a:r>
        </a:p>
      </cdr:txBody>
    </cdr:sp>
  </cdr:relSizeAnchor>
  <cdr:relSizeAnchor xmlns:cdr="http://schemas.openxmlformats.org/drawingml/2006/chartDrawing">
    <cdr:from>
      <cdr:x>0.37999</cdr:x>
      <cdr:y>0.2679</cdr:y>
    </cdr:from>
    <cdr:to>
      <cdr:x>0.57308</cdr:x>
      <cdr:y>0.38046</cdr:y>
    </cdr:to>
    <cdr:sp macro="" textlink="">
      <cdr:nvSpPr>
        <cdr:cNvPr id="3" name="TextBox 15"/>
        <cdr:cNvSpPr txBox="1"/>
      </cdr:nvSpPr>
      <cdr:spPr>
        <a:xfrm xmlns:a="http://schemas.openxmlformats.org/drawingml/2006/main">
          <a:off x="1776709" y="1245301"/>
          <a:ext cx="902830" cy="52322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251 101,6</a:t>
          </a:r>
        </a:p>
        <a:p xmlns:a="http://schemas.openxmlformats.org/drawingml/2006/main">
          <a:pPr algn="ctr"/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86,4%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0.07661</cdr:x>
      <cdr:y>0.32938</cdr:y>
    </cdr:from>
    <cdr:to>
      <cdr:x>0.27119</cdr:x>
      <cdr:y>0.42967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38133" y="1784815"/>
          <a:ext cx="1112864" cy="5434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75 394,7</a:t>
          </a:r>
        </a:p>
        <a:p xmlns:a="http://schemas.openxmlformats.org/drawingml/2006/main">
          <a:pPr algn="ctr"/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(78,1 %)</a:t>
          </a:r>
        </a:p>
      </cdr:txBody>
    </cdr:sp>
  </cdr:relSizeAnchor>
  <cdr:relSizeAnchor xmlns:cdr="http://schemas.openxmlformats.org/drawingml/2006/chartDrawing">
    <cdr:from>
      <cdr:x>0.40811</cdr:x>
      <cdr:y>0.29907</cdr:y>
    </cdr:from>
    <cdr:to>
      <cdr:x>0.60268</cdr:x>
      <cdr:y>0.39937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2334108" y="1620585"/>
          <a:ext cx="1112807" cy="5434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80 834,1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(107,2 </a:t>
          </a:r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%)</a:t>
          </a:r>
        </a:p>
      </cdr:txBody>
    </cdr:sp>
  </cdr:relSizeAnchor>
  <cdr:relSizeAnchor xmlns:cdr="http://schemas.openxmlformats.org/drawingml/2006/chartDrawing">
    <cdr:from>
      <cdr:x>0.63597</cdr:x>
      <cdr:y>0.23773</cdr:y>
    </cdr:from>
    <cdr:to>
      <cdr:x>0.68593</cdr:x>
      <cdr:y>0.37353</cdr:y>
    </cdr:to>
    <cdr:sp macro="" textlink="">
      <cdr:nvSpPr>
        <cdr:cNvPr id="4" name="Шеврон 3"/>
        <cdr:cNvSpPr/>
      </cdr:nvSpPr>
      <cdr:spPr>
        <a:xfrm xmlns:a="http://schemas.openxmlformats.org/drawingml/2006/main" rot="18187453">
          <a:off x="3412265" y="1513222"/>
          <a:ext cx="735860" cy="285726"/>
        </a:xfrm>
        <a:prstGeom xmlns:a="http://schemas.openxmlformats.org/drawingml/2006/main" prst="chevron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6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8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11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9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5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72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414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4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1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7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2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352CB-E285-42F2-8D78-3DA3A27E3ABD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49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193" y="262928"/>
            <a:ext cx="1800418" cy="189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55890" y="624949"/>
            <a:ext cx="528826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решению </a:t>
            </a:r>
          </a:p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Совета народных депутатов</a:t>
            </a:r>
          </a:p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Калачеевского муниципального района Воронежской области </a:t>
            </a:r>
          </a:p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«Утверждение годового отчета об исполнении бюджета Калачеевского муниципального района за </a:t>
            </a:r>
            <a:r>
              <a:rPr lang="ru-RU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32149" y="2481560"/>
            <a:ext cx="717536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</a:p>
          <a:p>
            <a:pPr algn="ctr"/>
            <a:r>
              <a:rPr lang="ru-RU" sz="96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90533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 Расходы на реализацию национальных проектов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292012742"/>
              </p:ext>
            </p:extLst>
          </p:nvPr>
        </p:nvGraphicFramePr>
        <p:xfrm>
          <a:off x="491705" y="719666"/>
          <a:ext cx="4542209" cy="5841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68548" y="3772337"/>
            <a:ext cx="1388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2 694,9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282353400"/>
              </p:ext>
            </p:extLst>
          </p:nvPr>
        </p:nvGraphicFramePr>
        <p:xfrm>
          <a:off x="5781415" y="694614"/>
          <a:ext cx="6039798" cy="5866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278262" y="4952058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930,9</a:t>
            </a:r>
          </a:p>
        </p:txBody>
      </p:sp>
      <p:sp>
        <p:nvSpPr>
          <p:cNvPr id="15" name="Выгнутая вверх стрелка 14"/>
          <p:cNvSpPr/>
          <p:nvPr/>
        </p:nvSpPr>
        <p:spPr>
          <a:xfrm rot="18071964">
            <a:off x="5764573" y="2923261"/>
            <a:ext cx="3673710" cy="1048947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3676256">
            <a:off x="8917687" y="2716700"/>
            <a:ext cx="3154652" cy="1100632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785345" y="227194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6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72899" y="148521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7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407749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83079" y="69011"/>
            <a:ext cx="11240219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трансферы бюджетам муниципальных образований Калачеевского муниципального района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04931" y="880009"/>
            <a:ext cx="10596513" cy="1060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бюджетам городского и сельских поселений предоставлены межбюджетные трансферы из муниципального бюджета в сумме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196 097,4 тысяч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96,8%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уточненного плана на год (таблица 5).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межбюджетных трансферов из муниципального бюджета городского и сельских поселений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представлена на рисунке 8.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846050"/>
              </p:ext>
            </p:extLst>
          </p:nvPr>
        </p:nvGraphicFramePr>
        <p:xfrm>
          <a:off x="483079" y="2849649"/>
          <a:ext cx="6389063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89">
                  <a:extLst>
                    <a:ext uri="{9D8B030D-6E8A-4147-A177-3AD203B41FA5}">
                      <a16:colId xmlns:a16="http://schemas.microsoft.com/office/drawing/2014/main" val="384009993"/>
                    </a:ext>
                  </a:extLst>
                </a:gridCol>
                <a:gridCol w="1386682">
                  <a:extLst>
                    <a:ext uri="{9D8B030D-6E8A-4147-A177-3AD203B41FA5}">
                      <a16:colId xmlns:a16="http://schemas.microsoft.com/office/drawing/2014/main" val="2515041280"/>
                    </a:ext>
                  </a:extLst>
                </a:gridCol>
                <a:gridCol w="1225812">
                  <a:extLst>
                    <a:ext uri="{9D8B030D-6E8A-4147-A177-3AD203B41FA5}">
                      <a16:colId xmlns:a16="http://schemas.microsoft.com/office/drawing/2014/main" val="1832745921"/>
                    </a:ext>
                  </a:extLst>
                </a:gridCol>
                <a:gridCol w="1211080">
                  <a:extLst>
                    <a:ext uri="{9D8B030D-6E8A-4147-A177-3AD203B41FA5}">
                      <a16:colId xmlns:a16="http://schemas.microsoft.com/office/drawing/2014/main" val="431901276"/>
                    </a:ext>
                  </a:extLst>
                </a:gridCol>
              </a:tblGrid>
              <a:tr h="485125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40368"/>
                  </a:ext>
                </a:extLst>
              </a:tr>
              <a:tr h="271471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202 465,3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097,4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96,8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061265"/>
                  </a:ext>
                </a:extLst>
              </a:tr>
              <a:tr h="268329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408594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Выравнивание бюджетной обеспеченности поселений за счет субвенций  из областного бюджета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10 386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10 386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694672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Выравнивание бюджетной обеспеченности поселений за счет субвенций из муниципального бюджета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9 792,8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9 792,8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290582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Прочие межбюджетные трансферы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286,5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175 918,6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98388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7478" y="2095596"/>
            <a:ext cx="5880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трансферы из муниципального бюджета поселениям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27341" y="2387984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5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598329883"/>
              </p:ext>
            </p:extLst>
          </p:nvPr>
        </p:nvGraphicFramePr>
        <p:xfrm>
          <a:off x="7315200" y="1940944"/>
          <a:ext cx="4675695" cy="464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Выгнутая вверх стрелка 13"/>
          <p:cNvSpPr/>
          <p:nvPr/>
        </p:nvSpPr>
        <p:spPr>
          <a:xfrm rot="988346">
            <a:off x="8762519" y="3028047"/>
            <a:ext cx="1571530" cy="456754"/>
          </a:xfrm>
          <a:prstGeom prst="curved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rot="2400717">
            <a:off x="10238887" y="3508862"/>
            <a:ext cx="1141453" cy="378747"/>
          </a:xfrm>
          <a:prstGeom prst="curved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95169" y="372788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196 097,4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78,1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27341" y="269493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8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52278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 Муниципальный дорожный фонд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1705" y="842573"/>
            <a:ext cx="521898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фонд определен бюджетным законодательством как 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средств дорожного фонда Калачеевского муниципального района осуществляется в порядке, установленном Решением Совета народных депутатов Калачеевского муниципального района.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дорожным фондам относятся Федеральный дорожный фонд, дорожные фонды субъектов Российской Федерации и муниципальные дорожные фонды.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 января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бюджетные ассигнования Муниципального дорожного фонда по уточненной росписи составили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115 362,3тыс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 Исполнение расходов в рамках Муниципального дорожного фонда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составило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115 070,5 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или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к уточненной росписи. Структура и динамика расходов муниципального дорожного фонда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 представлена на рисунке 9.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394275367"/>
              </p:ext>
            </p:extLst>
          </p:nvPr>
        </p:nvGraphicFramePr>
        <p:xfrm>
          <a:off x="5909094" y="978459"/>
          <a:ext cx="571931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9942092" y="1816706"/>
            <a:ext cx="1112808" cy="543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115 070,5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142,3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22830" y="51679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9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2" name="Шеврон 1"/>
          <p:cNvSpPr/>
          <p:nvPr/>
        </p:nvSpPr>
        <p:spPr>
          <a:xfrm rot="20738961">
            <a:off x="7507380" y="2797131"/>
            <a:ext cx="707579" cy="335896"/>
          </a:xfrm>
          <a:prstGeom prst="chevron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1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833586"/>
            <a:ext cx="10515600" cy="13402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 января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объем муниципального долга Калачеевского муниципального района составил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6810,8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снизившись за год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1362,1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 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объема муниципального долга за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2022–2024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 представлено в таблице 6. 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объем расходов на обслуживание муниципального внутреннего долга составил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или 100% от уточненной росписи.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526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Light Condensed" panose="020B0502040204020203" pitchFamily="34" charset="0"/>
              </a:rPr>
              <a:t>4</a:t>
            </a:r>
            <a:r>
              <a:rPr lang="ru-RU" sz="4400" dirty="0">
                <a:latin typeface="Bahnschrift Light Condensed" panose="020B0502040204020203" pitchFamily="34" charset="0"/>
              </a:rPr>
              <a:t>. Муниципальный долг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" y="2296566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Калачеевского муниципального района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924556"/>
              </p:ext>
            </p:extLst>
          </p:nvPr>
        </p:nvGraphicFramePr>
        <p:xfrm>
          <a:off x="838198" y="3329278"/>
          <a:ext cx="5183039" cy="1702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411">
                  <a:extLst>
                    <a:ext uri="{9D8B030D-6E8A-4147-A177-3AD203B41FA5}">
                      <a16:colId xmlns:a16="http://schemas.microsoft.com/office/drawing/2014/main" val="2182080573"/>
                    </a:ext>
                  </a:extLst>
                </a:gridCol>
                <a:gridCol w="822949">
                  <a:extLst>
                    <a:ext uri="{9D8B030D-6E8A-4147-A177-3AD203B41FA5}">
                      <a16:colId xmlns:a16="http://schemas.microsoft.com/office/drawing/2014/main" val="1622693744"/>
                    </a:ext>
                  </a:extLst>
                </a:gridCol>
                <a:gridCol w="983412">
                  <a:extLst>
                    <a:ext uri="{9D8B030D-6E8A-4147-A177-3AD203B41FA5}">
                      <a16:colId xmlns:a16="http://schemas.microsoft.com/office/drawing/2014/main" val="4258632458"/>
                    </a:ext>
                  </a:extLst>
                </a:gridCol>
                <a:gridCol w="871267">
                  <a:extLst>
                    <a:ext uri="{9D8B030D-6E8A-4147-A177-3AD203B41FA5}">
                      <a16:colId xmlns:a16="http://schemas.microsoft.com/office/drawing/2014/main" val="2602791411"/>
                    </a:ext>
                  </a:extLst>
                </a:gridCol>
              </a:tblGrid>
              <a:tr h="280801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</a:t>
                      </a:r>
                      <a:r>
                        <a:rPr lang="ru-RU" sz="140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512010"/>
                  </a:ext>
                </a:extLst>
              </a:tr>
              <a:tr h="280801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161959"/>
                  </a:ext>
                </a:extLst>
              </a:tr>
              <a:tr h="280801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долг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15 672,9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8 172,9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6 810,8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611607"/>
                  </a:ext>
                </a:extLst>
              </a:tr>
              <a:tr h="788510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Отношение муниципального долга к налоговым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неналоговым доходам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4,76 %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1,89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2142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25254" y="2796714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6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084733309"/>
              </p:ext>
            </p:extLst>
          </p:nvPr>
        </p:nvGraphicFramePr>
        <p:xfrm>
          <a:off x="6513922" y="3258379"/>
          <a:ext cx="5458120" cy="325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876042" y="273019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10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18624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815588" y="247650"/>
            <a:ext cx="8728641" cy="259228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Контактная информация для граждан: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egoe UI"/>
                <a:cs typeface="Times New Roman" pitchFamily="18" charset="0"/>
              </a:rPr>
              <a:t>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Местонахождение   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 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Финансового отдела администрации Калачеевского муниципального района Воронежской области:  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 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397600, Воронежская область, город Калач, пл.Ленина, 8</a:t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Контактные телефоны: (47363) 21-0-32</a:t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Факс (47363) 22-4-43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График работы: понедельник - пятница с 8-00 до 17-00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Адрес электронной почты:     </a:t>
            </a:r>
            <a:r>
              <a:rPr lang="en-US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otdfin.kalach@govvrn.ru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01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39350"/>
            <a:ext cx="12192000" cy="1672595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Bahnschrift Light Condensed" panose="020B0502040204020203" pitchFamily="34" charset="0"/>
              </a:rPr>
              <a:t>1. Основные показатели исполнения муниципального бюджета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2128" y="832960"/>
            <a:ext cx="10846279" cy="2548596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муниципального бюджета 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осуществлялось в соответствии с решением Совета народных депутатов от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20.12.2023 №35: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муниципальном бюджете 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и плановый период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годов», и нормативными правовыми актами, принятыми в их исполнение.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основных показателей муниципального бюджета 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составило: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доходам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1 728 827,9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99,5%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плану на год);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расходам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1 664 052,6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97,4 %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плану на год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бюджета 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составил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64 775,3тыс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исполнения муниципального бюджета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представлены в таблице 1.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основных показателей исполнения муниципального бюджета за последние 3 года представлена в рисунке 1.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084310"/>
              </p:ext>
            </p:extLst>
          </p:nvPr>
        </p:nvGraphicFramePr>
        <p:xfrm>
          <a:off x="782128" y="3804536"/>
          <a:ext cx="4940062" cy="284297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779917">
                  <a:extLst>
                    <a:ext uri="{9D8B030D-6E8A-4147-A177-3AD203B41FA5}">
                      <a16:colId xmlns:a16="http://schemas.microsoft.com/office/drawing/2014/main" val="3775379530"/>
                    </a:ext>
                  </a:extLst>
                </a:gridCol>
                <a:gridCol w="1150190">
                  <a:extLst>
                    <a:ext uri="{9D8B030D-6E8A-4147-A177-3AD203B41FA5}">
                      <a16:colId xmlns:a16="http://schemas.microsoft.com/office/drawing/2014/main" val="111058856"/>
                    </a:ext>
                  </a:extLst>
                </a:gridCol>
                <a:gridCol w="1201946">
                  <a:extLst>
                    <a:ext uri="{9D8B030D-6E8A-4147-A177-3AD203B41FA5}">
                      <a16:colId xmlns:a16="http://schemas.microsoft.com/office/drawing/2014/main" val="2854112278"/>
                    </a:ext>
                  </a:extLst>
                </a:gridCol>
                <a:gridCol w="808009">
                  <a:extLst>
                    <a:ext uri="{9D8B030D-6E8A-4147-A177-3AD203B41FA5}">
                      <a16:colId xmlns:a16="http://schemas.microsoft.com/office/drawing/2014/main" val="82159225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</a:t>
                      </a:r>
                      <a:r>
                        <a:rPr lang="ru-RU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 на 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</a:t>
                      </a:r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ru-RU" sz="12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</a:t>
                      </a:r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1662224"/>
                  </a:ext>
                </a:extLst>
              </a:tr>
              <a:tr h="282659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736 775,8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1 728 827,9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283889"/>
                  </a:ext>
                </a:extLst>
              </a:tr>
              <a:tr h="248249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81016"/>
                  </a:ext>
                </a:extLst>
              </a:tr>
              <a:tr h="364035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200" i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неналоговые доходы</a:t>
                      </a:r>
                      <a:endParaRPr lang="ru-RU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562 063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591 956,4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2274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1 174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712,8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1 136 871,5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96,8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3102"/>
                  </a:ext>
                </a:extLst>
              </a:tr>
              <a:tr h="260518">
                <a:tc>
                  <a:txBody>
                    <a:bodyPr/>
                    <a:lstStyle/>
                    <a:p>
                      <a:pPr algn="l"/>
                      <a:r>
                        <a:rPr lang="ru-RU" sz="12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1 708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176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1 664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052,6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97,4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430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</a:t>
                      </a:r>
                      <a:r>
                        <a:rPr lang="ru-RU" sz="1200" b="1" i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Профицит (+)</a:t>
                      </a:r>
                      <a:endParaRPr lang="ru-RU" sz="12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28 599,7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64775,3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3985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46023" y="3342871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806718319"/>
              </p:ext>
            </p:extLst>
          </p:nvPr>
        </p:nvGraphicFramePr>
        <p:xfrm>
          <a:off x="6360104" y="3704734"/>
          <a:ext cx="5656492" cy="2987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683977" y="338155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128" y="3281316"/>
            <a:ext cx="4418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исполнений муниципального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</p:spTree>
    <p:extLst>
      <p:ext uri="{BB962C8B-B14F-4D97-AF65-F5344CB8AC3E}">
        <p14:creationId xmlns:p14="http://schemas.microsoft.com/office/powerpoint/2010/main" val="21435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747324"/>
            <a:ext cx="10515600" cy="5811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Фактическое поступление доходов за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составило 1 728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827,9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что 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7 947,9 тыс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меньше плана на год, в том числе поступления налоговых и неналоговых доходов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591 956,4 тыс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с превышением плана 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29 893,4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безвозмездные поступления – 1 136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871,5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что на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37 841,3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ниже плановых назначений. Основные показатели доходов муниципального бюджета за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представлены в таблице 2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69874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Bahnschrift Light Condensed" panose="020B0502040204020203" pitchFamily="34" charset="0"/>
              </a:rPr>
              <a:t>2</a:t>
            </a:r>
            <a:r>
              <a:rPr lang="ru-RU" sz="4400" dirty="0">
                <a:latin typeface="Bahnschrift Light Condensed" panose="020B0502040204020203" pitchFamily="34" charset="0"/>
              </a:rPr>
              <a:t>. Доходы муниципального бюджета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25112"/>
              </p:ext>
            </p:extLst>
          </p:nvPr>
        </p:nvGraphicFramePr>
        <p:xfrm>
          <a:off x="838199" y="1657478"/>
          <a:ext cx="10902351" cy="5131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8182">
                  <a:extLst>
                    <a:ext uri="{9D8B030D-6E8A-4147-A177-3AD203B41FA5}">
                      <a16:colId xmlns:a16="http://schemas.microsoft.com/office/drawing/2014/main" val="3409230545"/>
                    </a:ext>
                  </a:extLst>
                </a:gridCol>
                <a:gridCol w="1101615">
                  <a:extLst>
                    <a:ext uri="{9D8B030D-6E8A-4147-A177-3AD203B41FA5}">
                      <a16:colId xmlns:a16="http://schemas.microsoft.com/office/drawing/2014/main" val="2669794900"/>
                    </a:ext>
                  </a:extLst>
                </a:gridCol>
                <a:gridCol w="1809796">
                  <a:extLst>
                    <a:ext uri="{9D8B030D-6E8A-4147-A177-3AD203B41FA5}">
                      <a16:colId xmlns:a16="http://schemas.microsoft.com/office/drawing/2014/main" val="2187776843"/>
                    </a:ext>
                  </a:extLst>
                </a:gridCol>
                <a:gridCol w="1232758">
                  <a:extLst>
                    <a:ext uri="{9D8B030D-6E8A-4147-A177-3AD203B41FA5}">
                      <a16:colId xmlns:a16="http://schemas.microsoft.com/office/drawing/2014/main" val="825022857"/>
                    </a:ext>
                  </a:extLst>
                </a:gridCol>
              </a:tblGrid>
              <a:tr h="269276"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поступление на 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плана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18405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1 736 775,8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1 728 827,9 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-7 947,9 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5465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3298994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562 063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591 956,4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29 893,4 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501520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 на доходы физических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764,4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18 940,4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697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Акцизы на нефтепродукты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25 027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25 129,6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4906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Налоги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совокупный доход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57 050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57 132,8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04581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Государственная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пошлина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6 700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7 741,1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041,1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83657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использования имущества, находящегося в государственной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муниципальной собственности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44 215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48 132,9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917,9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3103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Платежи при пользовании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природными ресурсами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4 287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5 935,3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648,3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18456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оказания платных услуг и компенсации затрат государства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168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49 339,6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71870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продажи материальных и нематериальных активов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97 310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100 226,6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916,6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78593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Штрафы, санкции, возмещение ущерба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931,4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70262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неналоговые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622,7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573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1 174 712,8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1 136 871,5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</a:t>
                      </a:r>
                      <a:r>
                        <a:rPr lang="en-US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841,3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419077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Безвозмездные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от других бюджетов бюджетной системы РФ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1 171 438,3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1 138 505,9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-32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932,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0115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безвозмездные поступления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3 274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3 274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8951069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Возврат остатков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субсидий, субвенций и иных межбюджетных трансфертов, имеющих целевое назначение прошлых лет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-4 908,9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-4 908,9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197919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864145" y="119581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6746" y="1282330"/>
            <a:ext cx="5145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муниципального бюджета по доходам за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63760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Фактическое исполнение доходов муниципального бюджета 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337208"/>
              </p:ext>
            </p:extLst>
          </p:nvPr>
        </p:nvGraphicFramePr>
        <p:xfrm>
          <a:off x="1224951" y="967808"/>
          <a:ext cx="10515601" cy="4566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55">
                  <a:extLst>
                    <a:ext uri="{9D8B030D-6E8A-4147-A177-3AD203B41FA5}">
                      <a16:colId xmlns:a16="http://schemas.microsoft.com/office/drawing/2014/main" val="3409230545"/>
                    </a:ext>
                  </a:extLst>
                </a:gridCol>
                <a:gridCol w="1497000">
                  <a:extLst>
                    <a:ext uri="{9D8B030D-6E8A-4147-A177-3AD203B41FA5}">
                      <a16:colId xmlns:a16="http://schemas.microsoft.com/office/drawing/2014/main" val="2669794900"/>
                    </a:ext>
                  </a:extLst>
                </a:gridCol>
                <a:gridCol w="1785668">
                  <a:extLst>
                    <a:ext uri="{9D8B030D-6E8A-4147-A177-3AD203B41FA5}">
                      <a16:colId xmlns:a16="http://schemas.microsoft.com/office/drawing/2014/main" val="2187776843"/>
                    </a:ext>
                  </a:extLst>
                </a:gridCol>
                <a:gridCol w="1690778">
                  <a:extLst>
                    <a:ext uri="{9D8B030D-6E8A-4147-A177-3AD203B41FA5}">
                      <a16:colId xmlns:a16="http://schemas.microsoft.com/office/drawing/2014/main" val="825022857"/>
                    </a:ext>
                  </a:extLst>
                </a:gridCol>
              </a:tblGrid>
              <a:tr h="214454">
                <a:tc rowSpan="2"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поступление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1840540"/>
                  </a:ext>
                </a:extLst>
              </a:tr>
              <a:tr h="4030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05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751211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1 403 090,6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1 654 467,7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1 728 827,9 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5465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3298994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408 004,3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431 589,3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591 956,4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501520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 на доходы физических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222 347,5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236 583,5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764,4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1697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Акцизы на нефтепродукты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21 413,2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23 244,8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25 129,6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4906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Налоги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совокупный доход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42 845,9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37 893,3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57 132,8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604581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Государственная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пошлина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5 601,5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5 065,8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7 741,1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836578"/>
                  </a:ext>
                </a:extLst>
              </a:tr>
              <a:tr h="238835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использования имущества, находящегося в государственной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муниципальной собственности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43 646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46 142,4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48 132,9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193103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Платежи при пользовании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природными ресурсами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1 895,9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4 715,3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5 935,3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918456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оказания платных услуг и компенсации затрат государства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33 539,3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44 205,1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49 339,6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171870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продажи материальных и нематериальных активов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34 973,6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31 811,8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100 226,6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6278593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Штрафы, санкции, возмещение ущерба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909,2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1 149,3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931,4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370262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неналоговые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832,2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622,7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66573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995 086,3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1222878,4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1 136 871,5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419077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61244" y="50614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3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126810297"/>
              </p:ext>
            </p:extLst>
          </p:nvPr>
        </p:nvGraphicFramePr>
        <p:xfrm>
          <a:off x="7242370" y="5503652"/>
          <a:ext cx="5157019" cy="130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31502" y="5739615"/>
            <a:ext cx="5510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налоговых и неналоговых доходов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безвозмездных поступлений в общем объёме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муниципального бюджета за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годы, в %</a:t>
            </a:r>
          </a:p>
        </p:txBody>
      </p:sp>
    </p:spTree>
    <p:extLst>
      <p:ext uri="{BB962C8B-B14F-4D97-AF65-F5344CB8AC3E}">
        <p14:creationId xmlns:p14="http://schemas.microsoft.com/office/powerpoint/2010/main" val="20300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 муниципального бюджета за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003985" y="603849"/>
            <a:ext cx="5727939" cy="59349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Налоговых и неналоговых доходов в муниципальный бюджет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поступило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591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к плану на год и в сравнении с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годом больше 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160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367,1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суммы поступили по следующим видам доходов: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доходы физических лиц – 296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764,4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106,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% к годовому плану;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совокупный доход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132,8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100,1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использования имущества, находящегося в муниципальной собственности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акцизы на нефтепродукты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5 129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и компенсации затрат государства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49 339,6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продажи материальных и нематериальных активов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100 226,6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годовому плану.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удельный вес в составе общего объема налоговых и неналоговых доходов занимают НДФЛ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совокупный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единый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сельхозналог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1,98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%)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использования имущества, находящегося в государственной и муниципальной собственности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8,34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акцизы на нефтепродукты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 от продажи материальных ценностей и нематериальных активов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93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138320733"/>
              </p:ext>
            </p:extLst>
          </p:nvPr>
        </p:nvGraphicFramePr>
        <p:xfrm>
          <a:off x="327804" y="603848"/>
          <a:ext cx="5426015" cy="6089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-466657" y="603848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</a:t>
            </a:r>
          </a:p>
        </p:txBody>
      </p:sp>
    </p:spTree>
    <p:extLst>
      <p:ext uri="{BB962C8B-B14F-4D97-AF65-F5344CB8AC3E}">
        <p14:creationId xmlns:p14="http://schemas.microsoft.com/office/powerpoint/2010/main" val="415227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785358392"/>
              </p:ext>
            </p:extLst>
          </p:nvPr>
        </p:nvGraphicFramePr>
        <p:xfrm>
          <a:off x="358475" y="456957"/>
          <a:ext cx="5196936" cy="6300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456320213"/>
              </p:ext>
            </p:extLst>
          </p:nvPr>
        </p:nvGraphicFramePr>
        <p:xfrm>
          <a:off x="5400137" y="383236"/>
          <a:ext cx="6530196" cy="6300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-540589" y="6901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34333" y="7868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4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54555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78312"/>
            <a:ext cx="10515600" cy="762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Расходная часть муниципального бюджета исполнена в сумме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1 664 052,6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что составляет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97,4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к годовому плану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98,9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к уровню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 Уровень исполнения расходов муниципального бюджета 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97,4%) уменьшился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1,1%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аналогичный показатель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указанного показателя за последние 3 года представлена на рисунке 5.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865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Light Condensed" panose="020B0502040204020203" pitchFamily="34" charset="0"/>
              </a:rPr>
              <a:t>3</a:t>
            </a:r>
            <a:r>
              <a:rPr lang="ru-RU" sz="4400" dirty="0">
                <a:latin typeface="Bahnschrift Light Condensed" panose="020B0502040204020203" pitchFamily="34" charset="0"/>
              </a:rPr>
              <a:t>. Расходы муниципального бюджета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399269958"/>
              </p:ext>
            </p:extLst>
          </p:nvPr>
        </p:nvGraphicFramePr>
        <p:xfrm>
          <a:off x="957344" y="1732842"/>
          <a:ext cx="5547150" cy="3018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Выгнутая вверх стрелка 8"/>
          <p:cNvSpPr/>
          <p:nvPr/>
        </p:nvSpPr>
        <p:spPr>
          <a:xfrm rot="19483610">
            <a:off x="2400267" y="1935383"/>
            <a:ext cx="1550848" cy="595686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800746">
            <a:off x="4242883" y="1723636"/>
            <a:ext cx="1197205" cy="401301"/>
          </a:xfrm>
          <a:prstGeom prst="curved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613417">
            <a:off x="4542930" y="1472171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-18</a:t>
            </a:r>
            <a:r>
              <a:rPr lang="ru-RU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935,1</a:t>
            </a:r>
            <a:endParaRPr 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9738187">
            <a:off x="2452750" y="178218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237 093,1</a:t>
            </a:r>
            <a:endParaRPr 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1844" y="138368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5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47321" y="1800791"/>
            <a:ext cx="44143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высокий уровень исполнения расходов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приходится на IV квартал, как и в предыдущие годы, что связано с расходами муниципального бюджета в декабре на выплату заработной платы, оплаты работ и услуг, перечисление межбюджетных трансфертов бюджетам поселений, расходы по которым осуществляются либо в порядке установленным законодательством Российской Федерации, либо в соответствии с графиком платежей по муниципальным контрактам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38200" y="4751109"/>
            <a:ext cx="111663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Основную долю составляют расходы на финансирование социально-культурной сферы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1270801,7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76,3 % всех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расходов, из них расходы на образование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1088376,1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65,4 %,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81833,2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4,9%,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физическую культуру и спорт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65228,3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3,9%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расходов, социальную политику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35364,1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2,1% 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общегосударственные вопросы, национальную оборону, национальную безопасность и правоохранительную деятельность направлено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53276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9,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всех расходов.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национальную экономику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155572,2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9,4%,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жилищно-коммунальное хозяйство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20306,1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1,2%,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охрану окружающей среды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8229,9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0,5%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межбюджетные трансферты бюджетам муниципальных образований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55858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3,3% всех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расходов, на обслуживание государственного (муниципального) долга – 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,9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08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85928"/>
              </p:ext>
            </p:extLst>
          </p:nvPr>
        </p:nvGraphicFramePr>
        <p:xfrm>
          <a:off x="360939" y="941700"/>
          <a:ext cx="5162430" cy="2242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879">
                  <a:extLst>
                    <a:ext uri="{9D8B030D-6E8A-4147-A177-3AD203B41FA5}">
                      <a16:colId xmlns:a16="http://schemas.microsoft.com/office/drawing/2014/main" val="2173166745"/>
                    </a:ext>
                  </a:extLst>
                </a:gridCol>
                <a:gridCol w="1354347">
                  <a:extLst>
                    <a:ext uri="{9D8B030D-6E8A-4147-A177-3AD203B41FA5}">
                      <a16:colId xmlns:a16="http://schemas.microsoft.com/office/drawing/2014/main" val="3618796372"/>
                    </a:ext>
                  </a:extLst>
                </a:gridCol>
                <a:gridCol w="1242204">
                  <a:extLst>
                    <a:ext uri="{9D8B030D-6E8A-4147-A177-3AD203B41FA5}">
                      <a16:colId xmlns:a16="http://schemas.microsoft.com/office/drawing/2014/main" val="3394151480"/>
                    </a:ext>
                  </a:extLst>
                </a:gridCol>
              </a:tblGrid>
              <a:tr h="5097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раздела расходов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году,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во всего расходов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бюджета,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368618"/>
                  </a:ext>
                </a:extLst>
              </a:tr>
              <a:tr h="285024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1 088 376,1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33039"/>
                  </a:ext>
                </a:extLst>
              </a:tr>
              <a:tr h="333907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81 833,2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039936"/>
                  </a:ext>
                </a:extLst>
              </a:tr>
              <a:tr h="353683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35 364,1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2793775"/>
                  </a:ext>
                </a:extLst>
              </a:tr>
              <a:tr h="301925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65 228,3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052656"/>
                  </a:ext>
                </a:extLst>
              </a:tr>
            </a:tbl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5523369" y="1889807"/>
            <a:ext cx="288000" cy="1293963"/>
          </a:xfrm>
          <a:prstGeom prst="rightBrace">
            <a:avLst>
              <a:gd name="adj1" fmla="val 8333"/>
              <a:gd name="adj2" fmla="val 48667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5910402" y="2272837"/>
            <a:ext cx="1432874" cy="5279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910402" y="2103560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270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801,7</a:t>
            </a:r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360939" y="3421929"/>
            <a:ext cx="5162429" cy="1659117"/>
          </a:xfrm>
          <a:prstGeom prst="upArrowCallout">
            <a:avLst/>
          </a:prstGeom>
          <a:ln w="25400">
            <a:solidFill>
              <a:schemeClr val="lt1">
                <a:alpha val="6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социальной направленности бюджета по итогам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составила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76,3%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142720997"/>
              </p:ext>
            </p:extLst>
          </p:nvPr>
        </p:nvGraphicFramePr>
        <p:xfrm>
          <a:off x="5910402" y="202675"/>
          <a:ext cx="6344239" cy="6438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957775" y="1877408"/>
            <a:ext cx="1408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664 052,6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379115" y="545621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61725" y="4066000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24986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38199" y="310666"/>
            <a:ext cx="10596513" cy="762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Совета народных депутатов Калачеевского муниципального района «О бюджете Калачевского муниципального района 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годов» бюджетные ассигнования предусмотрены на реализацию 7 муниципальных программ (таблица 4).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469077"/>
              </p:ext>
            </p:extLst>
          </p:nvPr>
        </p:nvGraphicFramePr>
        <p:xfrm>
          <a:off x="838200" y="1671774"/>
          <a:ext cx="10888744" cy="4609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2546">
                  <a:extLst>
                    <a:ext uri="{9D8B030D-6E8A-4147-A177-3AD203B41FA5}">
                      <a16:colId xmlns:a16="http://schemas.microsoft.com/office/drawing/2014/main" val="3859236220"/>
                    </a:ext>
                  </a:extLst>
                </a:gridCol>
                <a:gridCol w="1112363">
                  <a:extLst>
                    <a:ext uri="{9D8B030D-6E8A-4147-A177-3AD203B41FA5}">
                      <a16:colId xmlns:a16="http://schemas.microsoft.com/office/drawing/2014/main" val="3113631854"/>
                    </a:ext>
                  </a:extLst>
                </a:gridCol>
                <a:gridCol w="1253765">
                  <a:extLst>
                    <a:ext uri="{9D8B030D-6E8A-4147-A177-3AD203B41FA5}">
                      <a16:colId xmlns:a16="http://schemas.microsoft.com/office/drawing/2014/main" val="3841124249"/>
                    </a:ext>
                  </a:extLst>
                </a:gridCol>
                <a:gridCol w="1150070">
                  <a:extLst>
                    <a:ext uri="{9D8B030D-6E8A-4147-A177-3AD203B41FA5}">
                      <a16:colId xmlns:a16="http://schemas.microsoft.com/office/drawing/2014/main" val="1276079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Уточенная роспись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669918"/>
                  </a:ext>
                </a:extLst>
              </a:tr>
              <a:tr h="27988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«Развитие  образования в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2020-202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057 984,3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050 252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929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«Обеспечение  доступным  и комфортным жильем, транспортными и коммунальными услугами населения, содействие энергосбережению на территории   Калачеевского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мунципального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района на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2020-202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174 255,7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165 444,4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847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«Развитие культуры и туризма в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2020 -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117 381,5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117 381,5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052407"/>
                  </a:ext>
                </a:extLst>
              </a:tr>
              <a:tr h="5353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«Развитие физической культуры и спорта в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2020-202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88 802,6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65 228,4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45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«Экономическое развитие и повышение инвестиционного потенциала территории Калачеевского муниципального района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20 485,9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20 474,4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49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«Муниципальное управление»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215 267,6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213 328,8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755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«Обеспечение общественного порядка и противодействие преступности на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2020-202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27 714,7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25 659,3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325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Непрограммная часть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6 283,8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6 283,8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450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1 708</a:t>
                      </a:r>
                      <a:r>
                        <a:rPr lang="en-US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176,1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  <a:r>
                        <a:rPr lang="en-US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664 052,6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94264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47093" y="1187703"/>
            <a:ext cx="1033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муниципального бюджета в разрезе государственных программ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839995" y="118770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4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4768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3338</TotalTime>
  <Words>2060</Words>
  <Application>Microsoft Office PowerPoint</Application>
  <PresentationFormat>Широкоэкранный</PresentationFormat>
  <Paragraphs>415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Bahnschrift Light Condensed</vt:lpstr>
      <vt:lpstr>Calibri</vt:lpstr>
      <vt:lpstr>Calibri Light</vt:lpstr>
      <vt:lpstr>Microsoft Himalaya</vt:lpstr>
      <vt:lpstr>Segoe UI</vt:lpstr>
      <vt:lpstr>Times New Roman</vt:lpstr>
      <vt:lpstr>Wingdings</vt:lpstr>
      <vt:lpstr>Тема Office</vt:lpstr>
      <vt:lpstr>Презентация PowerPoint</vt:lpstr>
      <vt:lpstr>1. Основные показатели исполнения муниципального бюджета </vt:lpstr>
      <vt:lpstr>2. Доходы муниципального бюджета</vt:lpstr>
      <vt:lpstr>Фактическое исполнение доходов муниципального бюджета в 2022-2024 годах</vt:lpstr>
      <vt:lpstr>Структура налоговых и неналоговых доходов муниципального бюджета за 2024 год</vt:lpstr>
      <vt:lpstr>Презентация PowerPoint</vt:lpstr>
      <vt:lpstr>3. Расходы муниципального бюджета</vt:lpstr>
      <vt:lpstr>Презентация PowerPoint</vt:lpstr>
      <vt:lpstr>Презентация PowerPoint</vt:lpstr>
      <vt:lpstr>3.1 Расходы на реализацию национальных проектов</vt:lpstr>
      <vt:lpstr>3.2 Межбюджетные трансферы бюджетам муниципальных образований Калачеевского муниципального района</vt:lpstr>
      <vt:lpstr>3.3 Муниципальный дорожный фонд</vt:lpstr>
      <vt:lpstr>4. Муниципальный долг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Основные показатели исполнения</dc:title>
  <dc:creator>Костюков Евгений Сергеевич</dc:creator>
  <cp:lastModifiedBy>Костюков Евгений Сергеевич</cp:lastModifiedBy>
  <cp:revision>190</cp:revision>
  <dcterms:created xsi:type="dcterms:W3CDTF">2023-09-20T08:40:28Z</dcterms:created>
  <dcterms:modified xsi:type="dcterms:W3CDTF">2025-02-21T06:44:57Z</dcterms:modified>
</cp:coreProperties>
</file>