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drawings/drawing1.xml" ContentType="application/vnd.openxmlformats-officedocument.drawingml.chartshapes+xml"/>
  <Override PartName="/ppt/charts/chart10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drawings/drawing2.xml" ContentType="application/vnd.openxmlformats-officedocument.drawingml.chartshapes+xml"/>
  <Override PartName="/ppt/charts/chart11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ppt/drawings/drawing3.xml" ContentType="application/vnd.openxmlformats-officedocument.drawingml.chartshapes+xml"/>
  <Override PartName="/ppt/charts/chart12.xml" ContentType="application/vnd.openxmlformats-officedocument.drawingml.chart+xml"/>
  <Override PartName="/ppt/charts/style12.xml" ContentType="application/vnd.ms-office.chartstyle+xml"/>
  <Override PartName="/ppt/charts/colors1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8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9" r:id="rId15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B9B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E25E649-3F16-4E02-A733-19D2CDBF48F0}" styleName="Средний стиль 3 —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256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7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9.xlsx"/><Relationship Id="rId2" Type="http://schemas.microsoft.com/office/2011/relationships/chartColorStyle" Target="colors10.xml"/><Relationship Id="rId1" Type="http://schemas.microsoft.com/office/2011/relationships/chartStyle" Target="style10.xml"/><Relationship Id="rId4" Type="http://schemas.openxmlformats.org/officeDocument/2006/relationships/chartUserShapes" Target="../drawings/drawing2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10.xlsx"/><Relationship Id="rId2" Type="http://schemas.microsoft.com/office/2011/relationships/chartColorStyle" Target="colors11.xml"/><Relationship Id="rId1" Type="http://schemas.microsoft.com/office/2011/relationships/chartStyle" Target="style11.xml"/><Relationship Id="rId4" Type="http://schemas.openxmlformats.org/officeDocument/2006/relationships/chartUserShapes" Target="../drawings/drawing3.xml"/></Relationships>
</file>

<file path=ppt/charts/_rels/chart1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11.xlsx"/><Relationship Id="rId2" Type="http://schemas.microsoft.com/office/2011/relationships/chartColorStyle" Target="colors12.xml"/><Relationship Id="rId1" Type="http://schemas.microsoft.com/office/2011/relationships/chartStyle" Target="style12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6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7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8.xlsx"/><Relationship Id="rId2" Type="http://schemas.microsoft.com/office/2011/relationships/chartColorStyle" Target="colors9.xml"/><Relationship Id="rId1" Type="http://schemas.microsoft.com/office/2011/relationships/chartStyle" Target="style9.xml"/><Relationship Id="rId4" Type="http://schemas.openxmlformats.org/officeDocument/2006/relationships/chartUserShapes" Target="../drawings/drawing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Динамика</a:t>
            </a:r>
            <a:r>
              <a:rPr lang="ru-RU" sz="1400" b="1" baseline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основных показателей исполнения муниципального бюджета за </a:t>
            </a:r>
            <a:r>
              <a:rPr lang="ru-RU" sz="1400" b="1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2021-2023 </a:t>
            </a:r>
            <a:r>
              <a:rPr lang="ru-RU" sz="1400" b="1" baseline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годы</a:t>
            </a:r>
            <a:endParaRPr lang="ru-RU" sz="1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>
        <c:manualLayout>
          <c:xMode val="edge"/>
          <c:yMode val="edge"/>
          <c:x val="0.16365655604215476"/>
          <c:y val="2.9754523507579705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Доходы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layout>
                <c:manualLayout>
                  <c:x val="-6.7356234217250052E-3"/>
                  <c:y val="-5.950904701515936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F13C-400D-9E7E-6C7719FCAC22}"/>
                </c:ext>
              </c:extLst>
            </c:dLbl>
            <c:dLbl>
              <c:idx val="1"/>
              <c:layout>
                <c:manualLayout>
                  <c:x val="-6.7356234217249844E-3"/>
                  <c:y val="-3.400516972294827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F13C-400D-9E7E-6C7719FCAC22}"/>
                </c:ext>
              </c:extLst>
            </c:dLbl>
            <c:dLbl>
              <c:idx val="2"/>
              <c:layout>
                <c:manualLayout>
                  <c:x val="-1.7961662457933292E-2"/>
                  <c:y val="-3.825581593831676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F13C-400D-9E7E-6C7719FCAC2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1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Отчет 2021г.</c:v>
                </c:pt>
                <c:pt idx="1">
                  <c:v>Отчет 2022г.</c:v>
                </c:pt>
                <c:pt idx="2">
                  <c:v>Отчет 2023г.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1309489.2</c:v>
                </c:pt>
                <c:pt idx="1">
                  <c:v>1403090.6</c:v>
                </c:pt>
                <c:pt idx="2">
                  <c:v>1654467.4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13C-400D-9E7E-6C7719FCAC22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Расходы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layout>
                <c:manualLayout>
                  <c:x val="7.6337065446216532E-2"/>
                  <c:y val="-1.700258486147415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F13C-400D-9E7E-6C7719FCAC22}"/>
                </c:ext>
              </c:extLst>
            </c:dLbl>
            <c:dLbl>
              <c:idx val="1"/>
              <c:layout>
                <c:manualLayout>
                  <c:x val="7.8582273253458068E-2"/>
                  <c:y val="-8.501292430737059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F13C-400D-9E7E-6C7719FCAC22}"/>
                </c:ext>
              </c:extLst>
            </c:dLbl>
            <c:dLbl>
              <c:idx val="2"/>
              <c:layout>
                <c:manualLayout>
                  <c:x val="8.3072688867941474E-2"/>
                  <c:y val="-8.501292430737059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F13C-400D-9E7E-6C7719FCAC2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Отчет 2021г.</c:v>
                </c:pt>
                <c:pt idx="1">
                  <c:v>Отчет 2022г.</c:v>
                </c:pt>
                <c:pt idx="2">
                  <c:v>Отчет 2023г.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1235934.8999999999</c:v>
                </c:pt>
                <c:pt idx="1">
                  <c:v>1445894.6</c:v>
                </c:pt>
                <c:pt idx="2">
                  <c:v>1682987.7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F13C-400D-9E7E-6C7719FCAC22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Дефицит (-);
Профицит (+)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layout>
                <c:manualLayout>
                  <c:x val="4.2658948337591568E-2"/>
                  <c:y val="-4.250646215368537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F13C-400D-9E7E-6C7719FCAC22}"/>
                </c:ext>
              </c:extLst>
            </c:dLbl>
            <c:dLbl>
              <c:idx val="1"/>
              <c:layout>
                <c:manualLayout>
                  <c:x val="4.9394571759316552E-2"/>
                  <c:y val="0.1657755370959251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F13C-400D-9E7E-6C7719FCAC22}"/>
                </c:ext>
              </c:extLst>
            </c:dLbl>
            <c:dLbl>
              <c:idx val="2"/>
              <c:layout>
                <c:manualLayout>
                  <c:x val="5.1639779566558214E-2"/>
                  <c:y val="0.1445219713225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F13C-400D-9E7E-6C7719FCAC2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Отчет 2021г.</c:v>
                </c:pt>
                <c:pt idx="1">
                  <c:v>Отчет 2022г.</c:v>
                </c:pt>
                <c:pt idx="2">
                  <c:v>Отчет 2023г.</c:v>
                </c:pt>
              </c:strCache>
            </c:strRef>
          </c:cat>
          <c:val>
            <c:numRef>
              <c:f>Лист1!$D$2:$D$4</c:f>
              <c:numCache>
                <c:formatCode>General</c:formatCode>
                <c:ptCount val="3"/>
                <c:pt idx="0">
                  <c:v>73554.300000000047</c:v>
                </c:pt>
                <c:pt idx="1">
                  <c:v>-42804</c:v>
                </c:pt>
                <c:pt idx="2">
                  <c:v>-28520.300000000047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F13C-400D-9E7E-6C7719FCAC2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47092096"/>
        <c:axId val="247092488"/>
        <c:axId val="0"/>
      </c:bar3DChart>
      <c:catAx>
        <c:axId val="24709209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247092488"/>
        <c:crosses val="autoZero"/>
        <c:auto val="1"/>
        <c:lblAlgn val="ctr"/>
        <c:lblOffset val="100"/>
        <c:noMultiLvlLbl val="0"/>
      </c:catAx>
      <c:valAx>
        <c:axId val="24709248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24709209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37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137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и динамика межбюджетных трансфертов из муниципального бюджета бюджетам поселений Калачеевского муниципального района в </a:t>
            </a:r>
            <a:r>
              <a:rPr lang="ru-RU" sz="137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2021-2023 </a:t>
            </a:r>
            <a:r>
              <a:rPr lang="ru-RU" sz="137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гг.</a:t>
            </a:r>
          </a:p>
        </c:rich>
      </c:tx>
      <c:layout>
        <c:manualLayout>
          <c:xMode val="edge"/>
          <c:yMode val="edge"/>
          <c:x val="0.1482361445731597"/>
          <c:y val="0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37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4665605861802364"/>
          <c:y val="0.25770804183468177"/>
          <c:w val="0.82346603018374809"/>
          <c:h val="0.66750007314357307"/>
        </c:manualLayout>
      </c:layout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и динамика межбюджетных трансфертов из районного бюджета бюджетам послений Калачеевского муниципального района в 2020-2022 гг.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Лист1!$A$2:$A$4</c:f>
              <c:strCache>
                <c:ptCount val="3"/>
                <c:pt idx="0">
                  <c:v>2020 г.</c:v>
                </c:pt>
                <c:pt idx="1">
                  <c:v>2021 г.</c:v>
                </c:pt>
                <c:pt idx="2">
                  <c:v>2022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179809.1</c:v>
                </c:pt>
                <c:pt idx="1">
                  <c:v>290742.3</c:v>
                </c:pt>
                <c:pt idx="2">
                  <c:v>251101.6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5F6-43DD-83FC-D251AFBA1A3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321081216"/>
        <c:axId val="321079256"/>
        <c:axId val="0"/>
      </c:bar3DChart>
      <c:catAx>
        <c:axId val="3210812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321079256"/>
        <c:crosses val="autoZero"/>
        <c:auto val="1"/>
        <c:lblAlgn val="ctr"/>
        <c:lblOffset val="100"/>
        <c:noMultiLvlLbl val="0"/>
      </c:catAx>
      <c:valAx>
        <c:axId val="3210792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32108121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  <c:userShapes r:id="rId4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и динамика расходов муниципального дорожного</a:t>
            </a:r>
            <a:r>
              <a:rPr lang="ru-RU" sz="1800" baseline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фонда в </a:t>
            </a:r>
            <a:r>
              <a:rPr lang="ru-RU" sz="1800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2021-2023 </a:t>
            </a:r>
            <a:r>
              <a:rPr lang="ru-RU" sz="1800" baseline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гг.</a:t>
            </a:r>
            <a:endParaRPr lang="ru-RU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>
        <c:manualLayout>
          <c:xMode val="edge"/>
          <c:yMode val="edge"/>
          <c:x val="0.12979056579163165"/>
          <c:y val="7.0312495674674236E-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plotArea>
      <c:layout>
        <c:manualLayout>
          <c:layoutTarget val="inner"/>
          <c:xMode val="edge"/>
          <c:yMode val="edge"/>
          <c:x val="1.1102730152602217E-2"/>
          <c:y val="0.14554686604657566"/>
          <c:w val="0.95114798732855022"/>
          <c:h val="0.67124073134591944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Содержание автомобильных дорог</c:v>
                </c:pt>
              </c:strCache>
            </c:strRef>
          </c:tx>
          <c:spPr>
            <a:solidFill>
              <a:schemeClr val="accent1">
                <a:alpha val="85000"/>
              </a:schemeClr>
            </a:solidFill>
            <a:ln w="9525" cap="flat" cmpd="sng" algn="ctr">
              <a:solidFill>
                <a:schemeClr val="lt1">
                  <a:alpha val="50000"/>
                </a:schemeClr>
              </a:solidFill>
              <a:round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2021 г.</c:v>
                </c:pt>
                <c:pt idx="1">
                  <c:v>2022 г.</c:v>
                </c:pt>
                <c:pt idx="2">
                  <c:v>2023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16829.5</c:v>
                </c:pt>
                <c:pt idx="1">
                  <c:v>21432.3</c:v>
                </c:pt>
                <c:pt idx="2">
                  <c:v>22771.9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CFA-456E-86B3-977CD6C84A05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Ремонт автомобильных дорог</c:v>
                </c:pt>
              </c:strCache>
            </c:strRef>
          </c:tx>
          <c:spPr>
            <a:solidFill>
              <a:schemeClr val="accent2">
                <a:alpha val="85000"/>
              </a:schemeClr>
            </a:solidFill>
            <a:ln w="9525" cap="flat" cmpd="sng" algn="ctr">
              <a:solidFill>
                <a:schemeClr val="lt1">
                  <a:alpha val="50000"/>
                </a:schemeClr>
              </a:solidFill>
              <a:round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2021 г.</c:v>
                </c:pt>
                <c:pt idx="1">
                  <c:v>2022 г.</c:v>
                </c:pt>
                <c:pt idx="2">
                  <c:v>2023 г.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79710.2</c:v>
                </c:pt>
                <c:pt idx="1">
                  <c:v>53962.400000000001</c:v>
                </c:pt>
                <c:pt idx="2">
                  <c:v>58062.2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2CFA-456E-86B3-977CD6C84A05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321082000"/>
        <c:axId val="321082392"/>
      </c:barChart>
      <c:catAx>
        <c:axId val="32108200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all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321082392"/>
        <c:crosses val="autoZero"/>
        <c:auto val="1"/>
        <c:lblAlgn val="ctr"/>
        <c:lblOffset val="100"/>
        <c:noMultiLvlLbl val="0"/>
      </c:catAx>
      <c:valAx>
        <c:axId val="321082392"/>
        <c:scaling>
          <c:orientation val="minMax"/>
        </c:scaling>
        <c:delete val="1"/>
        <c:axPos val="l"/>
        <c:majorGridlines>
          <c:spPr>
            <a:ln w="9525" cap="flat" cmpd="sng" algn="ctr">
              <a:gradFill>
                <a:gsLst>
                  <a:gs pos="100000">
                    <a:schemeClr val="dk1">
                      <a:lumMod val="95000"/>
                      <a:lumOff val="5000"/>
                      <a:alpha val="42000"/>
                    </a:schemeClr>
                  </a:gs>
                  <a:gs pos="0">
                    <a:schemeClr val="lt1">
                      <a:lumMod val="75000"/>
                      <a:alpha val="36000"/>
                    </a:schemeClr>
                  </a:gs>
                </a:gsLst>
                <a:lin ang="5400000" scaled="0"/>
              </a:gra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crossAx val="32108200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  <c:userShapes r:id="rId4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Расходы на обслуживание долга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dLbls>
            <c:dLbl>
              <c:idx val="0"/>
              <c:layout>
                <c:manualLayout>
                  <c:x val="3.722893597062725E-2"/>
                  <c:y val="-0.12495972016894161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6ED4-4C5D-9F7B-9B98076C954A}"/>
                </c:ext>
              </c:extLst>
            </c:dLbl>
            <c:dLbl>
              <c:idx val="1"/>
              <c:layout>
                <c:manualLayout>
                  <c:x val="3.9555744468791454E-2"/>
                  <c:y val="-0.1093397551478239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6ED4-4C5D-9F7B-9B98076C954A}"/>
                </c:ext>
              </c:extLst>
            </c:dLbl>
            <c:dLbl>
              <c:idx val="2"/>
              <c:layout>
                <c:manualLayout>
                  <c:x val="4.4209361465119855E-2"/>
                  <c:y val="-0.1093397551478239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6ED4-4C5D-9F7B-9B98076C954A}"/>
                </c:ext>
              </c:extLst>
            </c:dLbl>
            <c:spPr>
              <a:solidFill>
                <a:prstClr val="white"/>
              </a:solidFill>
              <a:ln>
                <a:noFill/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eparator>
</c:separator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  <c15:showLeaderLines val="0"/>
              </c:ext>
            </c:extLst>
          </c:dLbls>
          <c:cat>
            <c:strRef>
              <c:f>Лист1!$A$2:$A$4</c:f>
              <c:strCache>
                <c:ptCount val="3"/>
                <c:pt idx="0">
                  <c:v>2023 г.</c:v>
                </c:pt>
                <c:pt idx="1">
                  <c:v>2022 г.</c:v>
                </c:pt>
                <c:pt idx="2">
                  <c:v>2021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24.9</c:v>
                </c:pt>
                <c:pt idx="1">
                  <c:v>21.6</c:v>
                </c:pt>
                <c:pt idx="2">
                  <c:v>26.5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ED4-4C5D-9F7B-9B98076C954A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Муниципальный долг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lt1">
                          <a:lumMod val="95000"/>
                          <a:alpha val="54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2023 г.</c:v>
                </c:pt>
                <c:pt idx="1">
                  <c:v>2022 г.</c:v>
                </c:pt>
                <c:pt idx="2">
                  <c:v>2021 г.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8172.9</c:v>
                </c:pt>
                <c:pt idx="1">
                  <c:v>15672.9</c:v>
                </c:pt>
                <c:pt idx="2">
                  <c:v>22172.9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6ED4-4C5D-9F7B-9B98076C954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21075336"/>
        <c:axId val="321078864"/>
      </c:barChart>
      <c:catAx>
        <c:axId val="32107533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lt1">
                <a:lumMod val="95000"/>
                <a:alpha val="54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321078864"/>
        <c:crosses val="autoZero"/>
        <c:auto val="1"/>
        <c:lblAlgn val="ctr"/>
        <c:lblOffset val="100"/>
        <c:noMultiLvlLbl val="0"/>
      </c:catAx>
      <c:valAx>
        <c:axId val="32107886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lt1">
                  <a:lumMod val="95000"/>
                  <a:alpha val="10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3210753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1213572475599522"/>
          <c:y val="0.14845423489083645"/>
          <c:w val="0.867868400377245"/>
          <c:h val="0.64026616558491845"/>
        </c:manualLayout>
      </c:layout>
      <c:bar3DChart>
        <c:barDir val="bar"/>
        <c:grouping val="percent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Налоговые и неналоговые доходы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2023</c:v>
                </c:pt>
                <c:pt idx="1">
                  <c:v>2022</c:v>
                </c:pt>
                <c:pt idx="2">
                  <c:v>2021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26.1</c:v>
                </c:pt>
                <c:pt idx="1">
                  <c:v>29.1</c:v>
                </c:pt>
                <c:pt idx="2">
                  <c:v>35.1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915-4704-B96E-C3486E167F73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Безвозмездные поступления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Лист1!$A$2:$A$4</c:f>
              <c:numCache>
                <c:formatCode>General</c:formatCode>
                <c:ptCount val="3"/>
                <c:pt idx="0">
                  <c:v>2023</c:v>
                </c:pt>
                <c:pt idx="1">
                  <c:v>2022</c:v>
                </c:pt>
                <c:pt idx="2">
                  <c:v>2021</c:v>
                </c:pt>
              </c:numCache>
            </c:num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73.900000000000006</c:v>
                </c:pt>
                <c:pt idx="1">
                  <c:v>70.900000000000006</c:v>
                </c:pt>
                <c:pt idx="2">
                  <c:v>64.900000000000006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915-4704-B96E-C3486E167F7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78951072"/>
        <c:axId val="278952640"/>
        <c:axId val="0"/>
      </c:bar3DChart>
      <c:catAx>
        <c:axId val="27895107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278952640"/>
        <c:crosses val="autoZero"/>
        <c:auto val="1"/>
        <c:lblAlgn val="ctr"/>
        <c:lblOffset val="100"/>
        <c:noMultiLvlLbl val="0"/>
      </c:catAx>
      <c:valAx>
        <c:axId val="278952640"/>
        <c:scaling>
          <c:orientation val="minMax"/>
        </c:scaling>
        <c:delete val="1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crossAx val="27895107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"/>
          <c:y val="0.75463576679990996"/>
          <c:w val="0.95328730999600819"/>
          <c:h val="0.2129571388533417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1D7C-43B5-A203-DC9584E8003F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6B63-4194-B874-A63C8B5D7C0B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5-6B63-4194-B874-A63C8B5D7C0B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2-1D7C-43B5-A203-DC9584E8003F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9-6B63-4194-B874-A63C8B5D7C0B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4-1D7C-43B5-A203-DC9584E8003F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1D7C-43B5-A203-DC9584E8003F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F-6B63-4194-B874-A63C8B5D7C0B}"/>
              </c:ext>
            </c:extLst>
          </c:dPt>
          <c:dPt>
            <c:idx val="8"/>
            <c:bubble3D val="0"/>
            <c:spPr>
              <a:solidFill>
                <a:schemeClr val="accent3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1-6B63-4194-B874-A63C8B5D7C0B}"/>
              </c:ext>
            </c:extLst>
          </c:dPt>
          <c:dPt>
            <c:idx val="9"/>
            <c:bubble3D val="0"/>
            <c:spPr>
              <a:solidFill>
                <a:schemeClr val="accent4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12-D167-45C5-9E8D-473E9F1C3761}"/>
              </c:ext>
            </c:extLst>
          </c:dPt>
          <c:dLbls>
            <c:dLbl>
              <c:idx val="0"/>
              <c:tx>
                <c:rich>
                  <a:bodyPr/>
                  <a:lstStyle/>
                  <a:p>
                    <a:fld id="{F5C832A3-EDA7-46F3-85E5-AC8877014BB0}" type="PERCENTAGE">
                      <a:rPr lang="en-US" baseline="0" smtClean="0"/>
                      <a:pPr/>
                      <a:t>[ПРОЦЕНТ]</a:t>
                    </a:fld>
                    <a:endParaRPr lang="ru-RU"/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1D7C-43B5-A203-DC9584E8003F}"/>
                </c:ext>
              </c:extLst>
            </c:dLbl>
            <c:dLbl>
              <c:idx val="3"/>
              <c:layout>
                <c:manualLayout>
                  <c:x val="-4.6949741200494289E-3"/>
                  <c:y val="-5.0061053352727973E-2"/>
                </c:manualLayout>
              </c:layout>
              <c:numFmt formatCode="0.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1197" b="0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364038801956869E-2"/>
                      <c:h val="4.4102475276635633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2-1D7C-43B5-A203-DC9584E8003F}"/>
                </c:ext>
              </c:extLst>
            </c:dLbl>
            <c:dLbl>
              <c:idx val="5"/>
              <c:layout>
                <c:manualLayout>
                  <c:x val="9.5576587974784437E-4"/>
                  <c:y val="-9.8588485575250295E-3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1D7C-43B5-A203-DC9584E8003F}"/>
                </c:ext>
              </c:extLst>
            </c:dLbl>
            <c:dLbl>
              <c:idx val="6"/>
              <c:layout>
                <c:manualLayout>
                  <c:x val="3.1980744616445032E-2"/>
                  <c:y val="-1.777345912104402E-2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1D7C-43B5-A203-DC9584E8003F}"/>
                </c:ext>
              </c:extLst>
            </c:dLbl>
            <c:dLbl>
              <c:idx val="8"/>
              <c:layout>
                <c:manualLayout>
                  <c:x val="-3.3193697400394212E-2"/>
                  <c:y val="-8.2314819574317282E-3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1-6B63-4194-B874-A63C8B5D7C0B}"/>
                </c:ext>
              </c:extLst>
            </c:dLbl>
            <c:dLbl>
              <c:idx val="9"/>
              <c:layout>
                <c:manualLayout>
                  <c:x val="4.3012597643021629E-2"/>
                  <c:y val="-4.5815670181040711E-3"/>
                </c:manualLayout>
              </c:layout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2-D167-45C5-9E8D-473E9F1C3761}"/>
                </c:ext>
              </c:extLst>
            </c:dLbl>
            <c:numFmt formatCode="0.0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0"/>
            <c:showCatName val="0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Лист1!$A$2:$A$11</c:f>
              <c:strCache>
                <c:ptCount val="10"/>
                <c:pt idx="0">
                  <c:v>Налог на доходы физических лиц</c:v>
                </c:pt>
                <c:pt idx="1">
                  <c:v>Акцизы на нефтепродукты</c:v>
                </c:pt>
                <c:pt idx="2">
                  <c:v>Налоги на совокупный доход</c:v>
                </c:pt>
                <c:pt idx="3">
                  <c:v>Государственная пошлина</c:v>
                </c:pt>
                <c:pt idx="4">
                  <c:v>Доходы от использования имущества, находящегося в 
государственной и муниципальной собетсвенности</c:v>
                </c:pt>
                <c:pt idx="5">
                  <c:v>Платежи при пользовании природными ресурсами</c:v>
                </c:pt>
                <c:pt idx="6">
                  <c:v>Доходы от оказания платных услуг и компенсации затрат государства</c:v>
                </c:pt>
                <c:pt idx="7">
                  <c:v>Доходы от продажи материальных и нематериальных активов</c:v>
                </c:pt>
                <c:pt idx="8">
                  <c:v>Штрафы, сакции, возмещение ущерба</c:v>
                </c:pt>
                <c:pt idx="9">
                  <c:v>Прочие неналоговые доходы</c:v>
                </c:pt>
              </c:strCache>
            </c:strRef>
          </c:cat>
          <c:val>
            <c:numRef>
              <c:f>Лист1!$B$2:$B$11</c:f>
              <c:numCache>
                <c:formatCode>General</c:formatCode>
                <c:ptCount val="10"/>
                <c:pt idx="0">
                  <c:v>236583.5</c:v>
                </c:pt>
                <c:pt idx="1">
                  <c:v>23244.799999999999</c:v>
                </c:pt>
                <c:pt idx="2" formatCode="#,##0.00">
                  <c:v>37893.300000000003</c:v>
                </c:pt>
                <c:pt idx="3" formatCode="#,##0.00">
                  <c:v>5601.5</c:v>
                </c:pt>
                <c:pt idx="4" formatCode="#,##0">
                  <c:v>43646</c:v>
                </c:pt>
                <c:pt idx="5" formatCode="#,##0">
                  <c:v>1895.9</c:v>
                </c:pt>
                <c:pt idx="6" formatCode="#,##0.00">
                  <c:v>33539.300000000003</c:v>
                </c:pt>
                <c:pt idx="7" formatCode="#,##0.00">
                  <c:v>34973.599999999999</c:v>
                </c:pt>
                <c:pt idx="8">
                  <c:v>909.2</c:v>
                </c:pt>
                <c:pt idx="9">
                  <c:v>832.2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D7C-43B5-A203-DC9584E8003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7.0078132847034139E-2"/>
          <c:y val="0.45076359176592329"/>
          <c:w val="0.8645247018299802"/>
          <c:h val="0.5404099367682001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1" i="0" u="none" strike="noStrike" kern="1200" cap="none" spc="5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sz="1600" cap="none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межбюджетных трансфертов из областного бюджета в </a:t>
            </a:r>
            <a:r>
              <a:rPr lang="ru-RU" sz="1600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600" cap="none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1" i="0" u="none" strike="noStrike" kern="1200" cap="none" spc="5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plotArea>
      <c:layout/>
      <c:doughnut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межбюджетных трансфертов из областного бюджета в 2023 году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1-4757-4F97-9912-676708E7EA33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3-4757-4F97-9912-676708E7EA33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5-4757-4F97-9912-676708E7EA33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  <c:extLst>
              <c:ext xmlns:c16="http://schemas.microsoft.com/office/drawing/2014/chart" uri="{C3380CC4-5D6E-409C-BE32-E72D297353CC}">
                <c16:uniqueId val="{00000007-4757-4F97-9912-676708E7EA33}"/>
              </c:ext>
            </c:extLst>
          </c:dPt>
          <c:dLbls>
            <c:dLbl>
              <c:idx val="1"/>
              <c:layout>
                <c:manualLayout>
                  <c:x val="-3.9099961977596027E-2"/>
                  <c:y val="-1.4782034551243334E-16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4757-4F97-9912-676708E7EA33}"/>
                </c:ext>
              </c:extLst>
            </c:dLbl>
            <c:numFmt formatCode="0.0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
</c:separator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Лист1!$A$2:$A$5</c:f>
              <c:strCache>
                <c:ptCount val="4"/>
                <c:pt idx="0">
                  <c:v>Дотации</c:v>
                </c:pt>
                <c:pt idx="1">
                  <c:v>Субсидии</c:v>
                </c:pt>
                <c:pt idx="2">
                  <c:v>Субвенции</c:v>
                </c:pt>
                <c:pt idx="3">
                  <c:v>Иные межбюджетные трансферты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144497</c:v>
                </c:pt>
                <c:pt idx="1">
                  <c:v>326069</c:v>
                </c:pt>
                <c:pt idx="2">
                  <c:v>435200.1</c:v>
                </c:pt>
                <c:pt idx="3">
                  <c:v>84435.199999999997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7DB-4F33-890E-7AB6BB3C0856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  <c:holeSize val="50"/>
      </c:doughnutChart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Направление расходования целевых средств из областного бюджета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3932-410B-AB51-7B663ACDEC59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3932-410B-AB51-7B663ACDEC59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3932-410B-AB51-7B663ACDEC59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3932-410B-AB51-7B663ACDEC59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3932-410B-AB51-7B663ACDEC59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B-3932-410B-AB51-7B663ACDEC59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D-3932-410B-AB51-7B663ACDEC59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F-3932-410B-AB51-7B663ACDEC59}"/>
              </c:ext>
            </c:extLst>
          </c:dPt>
          <c:dLbls>
            <c:dLbl>
              <c:idx val="0"/>
              <c:layout>
                <c:manualLayout>
                  <c:x val="-0.14638787258452879"/>
                  <c:y val="-1.9525843569772432E-3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3932-410B-AB51-7B663ACDEC59}"/>
                </c:ext>
              </c:extLst>
            </c:dLbl>
            <c:dLbl>
              <c:idx val="1"/>
              <c:layout>
                <c:manualLayout>
                  <c:x val="1.4700018192409538E-2"/>
                  <c:y val="-6.404070365413502E-3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3932-410B-AB51-7B663ACDEC59}"/>
                </c:ext>
              </c:extLst>
            </c:dLbl>
            <c:dLbl>
              <c:idx val="2"/>
              <c:layout>
                <c:manualLayout>
                  <c:x val="1.102309945980182E-2"/>
                  <c:y val="-3.1072788129201342E-3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3932-410B-AB51-7B663ACDEC59}"/>
                </c:ext>
              </c:extLst>
            </c:dLbl>
            <c:dLbl>
              <c:idx val="3"/>
              <c:layout>
                <c:manualLayout>
                  <c:x val="-3.7795496490457561E-2"/>
                  <c:y val="-2.8504366729054556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3932-410B-AB51-7B663ACDEC59}"/>
                </c:ext>
              </c:extLst>
            </c:dLbl>
            <c:dLbl>
              <c:idx val="4"/>
              <c:layout>
                <c:manualLayout>
                  <c:x val="0.11616328208219172"/>
                  <c:y val="-5.4027320308908937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3932-410B-AB51-7B663ACDEC59}"/>
                </c:ext>
              </c:extLst>
            </c:dLbl>
            <c:dLbl>
              <c:idx val="6"/>
              <c:layout>
                <c:manualLayout>
                  <c:x val="-7.6042127985132451E-3"/>
                  <c:y val="-3.4759556902073024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D-3932-410B-AB51-7B663ACDEC59}"/>
                </c:ext>
              </c:extLst>
            </c:dLbl>
            <c:numFmt formatCode="0.0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
</c:separator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Лист1!$A$2:$A$9</c:f>
              <c:strCache>
                <c:ptCount val="8"/>
                <c:pt idx="0">
                  <c:v>Развитие образования</c:v>
                </c:pt>
                <c:pt idx="1">
                  <c:v>Капитальное строительство</c:v>
                </c:pt>
                <c:pt idx="2">
                  <c:v>Ремонт автомобильных дорог</c:v>
                </c:pt>
                <c:pt idx="3">
                  <c:v>Развитие и укрепление материально-технической базы домов культуры</c:v>
                </c:pt>
                <c:pt idx="4">
                  <c:v>ЖКХ, транспортное обеспечие</c:v>
                </c:pt>
                <c:pt idx="5">
                  <c:v>Социальная поддержка</c:v>
                </c:pt>
                <c:pt idx="6">
                  <c:v>Обеспечение жильем молодых семей</c:v>
                </c:pt>
                <c:pt idx="7">
                  <c:v>Прочие мероприятия</c:v>
                </c:pt>
              </c:strCache>
            </c:strRef>
          </c:cat>
          <c:val>
            <c:numRef>
              <c:f>Лист1!$B$2:$B$9</c:f>
              <c:numCache>
                <c:formatCode>General</c:formatCode>
                <c:ptCount val="8"/>
                <c:pt idx="0">
                  <c:v>586689.19999999995</c:v>
                </c:pt>
                <c:pt idx="1">
                  <c:v>60586.6</c:v>
                </c:pt>
                <c:pt idx="2">
                  <c:v>58062.2</c:v>
                </c:pt>
                <c:pt idx="3">
                  <c:v>22320.3</c:v>
                </c:pt>
                <c:pt idx="4">
                  <c:v>169547.1</c:v>
                </c:pt>
                <c:pt idx="5">
                  <c:v>70002.3</c:v>
                </c:pt>
                <c:pt idx="6">
                  <c:v>3138.5</c:v>
                </c:pt>
                <c:pt idx="7">
                  <c:v>226003.8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E44-4EAA-ABF3-E3100F69272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Расходы бюджета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layout>
                <c:manualLayout>
                  <c:x val="0.13049944566128552"/>
                  <c:y val="-0.3029553051469601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2AD0-4A28-B8A6-0B9FDA93E72F}"/>
                </c:ext>
              </c:extLst>
            </c:dLbl>
            <c:dLbl>
              <c:idx val="1"/>
              <c:layout>
                <c:manualLayout>
                  <c:x val="0.14423622941510506"/>
                  <c:y val="-0.36186328114775795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2AD0-4A28-B8A6-0B9FDA93E72F}"/>
                </c:ext>
              </c:extLst>
            </c:dLbl>
            <c:dLbl>
              <c:idx val="2"/>
              <c:layout>
                <c:manualLayout>
                  <c:x val="0.16255194108686444"/>
                  <c:y val="-0.2819167422895324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2AD0-4A28-B8A6-0B9FDA93E72F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2021 г.</c:v>
                </c:pt>
                <c:pt idx="1">
                  <c:v>2022 г.</c:v>
                </c:pt>
                <c:pt idx="2">
                  <c:v>2023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1235934.8999999999</c:v>
                </c:pt>
                <c:pt idx="1">
                  <c:v>1445894.6</c:v>
                </c:pt>
                <c:pt idx="2">
                  <c:v>1682987.7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AD0-4A28-B8A6-0B9FDA93E72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78955776"/>
        <c:axId val="278954208"/>
        <c:axId val="0"/>
      </c:bar3DChart>
      <c:catAx>
        <c:axId val="27895577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278954208"/>
        <c:crosses val="autoZero"/>
        <c:auto val="1"/>
        <c:lblAlgn val="ctr"/>
        <c:lblOffset val="100"/>
        <c:noMultiLvlLbl val="0"/>
      </c:catAx>
      <c:valAx>
        <c:axId val="27895420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27895577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r>
              <a:rPr lang="ru-RU" dirty="0"/>
              <a:t>Структура расходов муниципального бюджета по разделам классификации в </a:t>
            </a:r>
            <a:r>
              <a:rPr lang="ru-RU" dirty="0" smtClean="0"/>
              <a:t>20223 </a:t>
            </a:r>
            <a:r>
              <a:rPr lang="ru-RU" dirty="0"/>
              <a:t>году</a:t>
            </a:r>
          </a:p>
        </c:rich>
      </c:tx>
      <c:layout>
        <c:manualLayout>
          <c:xMode val="edge"/>
          <c:yMode val="edge"/>
          <c:x val="0.18260897800350834"/>
          <c:y val="0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title>
    <c:autoTitleDeleted val="0"/>
    <c:plotArea>
      <c:layout>
        <c:manualLayout>
          <c:layoutTarget val="inner"/>
          <c:xMode val="edge"/>
          <c:yMode val="edge"/>
          <c:x val="0.2827262655142721"/>
          <c:y val="7.5871316129655531E-2"/>
          <c:w val="0.59708457222621014"/>
          <c:h val="0.52340188239450591"/>
        </c:manualLayout>
      </c:layout>
      <c:doughnut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расходов муниципального бюджета по разделам классификации в 2022 году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6-3B7A-4241-885D-CE98209F68CE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3B7A-4241-885D-CE98209F68CE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3B7A-4241-885D-CE98209F68CE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3B7A-4241-885D-CE98209F68CE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3B7A-4241-885D-CE98209F68CE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3B7A-4241-885D-CE98209F68CE}"/>
              </c:ext>
            </c:extLst>
          </c:dPt>
          <c:dLbls>
            <c:dLbl>
              <c:idx val="0"/>
              <c:layout>
                <c:manualLayout>
                  <c:x val="0.1000908067933757"/>
                  <c:y val="-1.9725069802673197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3B7A-4241-885D-CE98209F68CE}"/>
                </c:ext>
              </c:extLst>
            </c:dLbl>
            <c:dLbl>
              <c:idx val="1"/>
              <c:layout>
                <c:manualLayout>
                  <c:x val="-0.26824336220624734"/>
                  <c:y val="-2.9587604704009868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3B7A-4241-885D-CE98209F68CE}"/>
                </c:ext>
              </c:extLst>
            </c:dLbl>
            <c:dLbl>
              <c:idx val="2"/>
              <c:layout>
                <c:manualLayout>
                  <c:x val="-0.13812531337485867"/>
                  <c:y val="-2.7615097723742477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3B7A-4241-885D-CE98209F68CE}"/>
                </c:ext>
              </c:extLst>
            </c:dLbl>
            <c:dLbl>
              <c:idx val="3"/>
              <c:layout>
                <c:manualLayout>
                  <c:x val="-0.20218335091096032"/>
                  <c:y val="-2.1697576782940542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>
                  <c15:layout>
                    <c:manualLayout>
                      <c:w val="7.2233407347989248E-2"/>
                      <c:h val="6.4174815683201075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2-3B7A-4241-885D-CE98209F68CE}"/>
                </c:ext>
              </c:extLst>
            </c:dLbl>
            <c:dLbl>
              <c:idx val="4"/>
              <c:layout>
                <c:manualLayout>
                  <c:x val="-0.18016345222807656"/>
                  <c:y val="-9.8625349013365983E-3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3B7A-4241-885D-CE98209F68CE}"/>
                </c:ext>
              </c:extLst>
            </c:dLbl>
            <c:dLbl>
              <c:idx val="5"/>
              <c:layout>
                <c:manualLayout>
                  <c:x val="0.30727893447898164"/>
                  <c:y val="2.1142479149281038E-2"/>
                </c:manualLayout>
              </c:layout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>
                  <c15:layout>
                    <c:manualLayout>
                      <c:w val="9.0249752570796912E-2"/>
                      <c:h val="6.6147322663468414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7-3B7A-4241-885D-CE98209F68CE}"/>
                </c:ext>
              </c:extLst>
            </c:dLbl>
            <c:numFmt formatCode="0.00%" sourceLinked="0"/>
            <c:spPr>
              <a:solidFill>
                <a:prstClr val="white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
</c:separator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Лист1!$A$2:$A$7</c:f>
              <c:strCache>
                <c:ptCount val="6"/>
                <c:pt idx="0">
                  <c:v>Общегосударственные расходы,
национальная оборона и безопасность</c:v>
                </c:pt>
                <c:pt idx="1">
                  <c:v>Национальная экономика</c:v>
                </c:pt>
                <c:pt idx="2">
                  <c:v>Жилищно-комунальное хозяйство</c:v>
                </c:pt>
                <c:pt idx="3">
                  <c:v>Охрана отружающей среды</c:v>
                </c:pt>
                <c:pt idx="4">
                  <c:v>Межбюджетные трансферы бюджетам
 муниципальных образований</c:v>
                </c:pt>
                <c:pt idx="5">
                  <c:v>Обслуживание государственного
(муниципального) долга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186876.9</c:v>
                </c:pt>
                <c:pt idx="1">
                  <c:v>205744.2</c:v>
                </c:pt>
                <c:pt idx="2">
                  <c:v>78569.2</c:v>
                </c:pt>
                <c:pt idx="3">
                  <c:v>7739</c:v>
                </c:pt>
                <c:pt idx="4">
                  <c:v>66528.5</c:v>
                </c:pt>
                <c:pt idx="5">
                  <c:v>24.9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B7A-4241-885D-CE98209F68C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6.3990383410524904E-2"/>
          <c:y val="0.62621117961954564"/>
          <c:w val="0.89163879908667809"/>
          <c:h val="0.36232309950033831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plotArea>
      <c:layout/>
      <c:doughnut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расходов бюджета на реализацию мероприятий в рамках региональных проектов на территории Калачеевского муниципального района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C93E-40B4-9E5A-40D5D1C94713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C93E-40B4-9E5A-40D5D1C94713}"/>
              </c:ext>
            </c:extLst>
          </c:dPt>
          <c:dLbls>
            <c:dLbl>
              <c:idx val="0"/>
              <c:layout>
                <c:manualLayout>
                  <c:x val="0.1397998198673816"/>
                  <c:y val="3.2612100886946271E-2"/>
                </c:manualLayout>
              </c:layout>
              <c:numFmt formatCode="0.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400" b="1" i="0" u="none" strike="noStrike" kern="1200" baseline="0">
                      <a:ln>
                        <a:noFill/>
                      </a:ln>
                      <a:solidFill>
                        <a:schemeClr val="tx1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latin typeface="Times New Roman" panose="02020603050405020304" pitchFamily="18" charset="0"/>
                      <a:ea typeface="+mn-ea"/>
                      <a:cs typeface="Times New Roman" panose="02020603050405020304" pitchFamily="18" charset="0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C93E-40B4-9E5A-40D5D1C94713}"/>
                </c:ext>
              </c:extLst>
            </c:dLbl>
            <c:dLbl>
              <c:idx val="1"/>
              <c:layout>
                <c:manualLayout>
                  <c:x val="-0.12581983788064355"/>
                  <c:y val="-5.6527641537373809E-2"/>
                </c:manualLayout>
              </c:layout>
              <c:numFmt formatCode="0.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400" b="1" i="0" u="none" strike="noStrike" kern="1200" baseline="0">
                      <a:ln>
                        <a:noFill/>
                      </a:ln>
                      <a:solidFill>
                        <a:schemeClr val="tx1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latin typeface="Times New Roman" panose="02020603050405020304" pitchFamily="18" charset="0"/>
                      <a:ea typeface="+mn-ea"/>
                      <a:cs typeface="Times New Roman" panose="02020603050405020304" pitchFamily="18" charset="0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C93E-40B4-9E5A-40D5D1C94713}"/>
                </c:ext>
              </c:extLst>
            </c:dLbl>
            <c:numFmt formatCode="0.00%" sourceLinked="0"/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ln>
                      <a:noFill/>
                    </a:ln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
</c:separator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Лист1!$A$2:$A$3</c:f>
              <c:strCache>
                <c:ptCount val="2"/>
                <c:pt idx="0">
                  <c:v>Образование</c:v>
                </c:pt>
                <c:pt idx="1">
                  <c:v>Культура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7569.9</c:v>
                </c:pt>
                <c:pt idx="1">
                  <c:v>5102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93E-40B4-9E5A-40D5D1C9471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ru-RU" sz="1600" dirty="0"/>
              <a:t>Динамика</a:t>
            </a:r>
            <a:r>
              <a:rPr lang="ru-RU" sz="1600" baseline="0" dirty="0"/>
              <a:t> расходов бюджета на реализацию мероприятий в рамках региональных проектов на территории Калачеевского муниципального района за </a:t>
            </a:r>
            <a:r>
              <a:rPr lang="ru-RU" sz="1600" baseline="0" dirty="0" smtClean="0"/>
              <a:t>2021 </a:t>
            </a:r>
            <a:r>
              <a:rPr lang="ru-RU" sz="1600" baseline="0" dirty="0"/>
              <a:t>– </a:t>
            </a:r>
            <a:r>
              <a:rPr lang="ru-RU" sz="1600" baseline="0" dirty="0" smtClean="0"/>
              <a:t>2023 </a:t>
            </a:r>
            <a:r>
              <a:rPr lang="ru-RU" sz="1600" baseline="0" dirty="0"/>
              <a:t>годы</a:t>
            </a:r>
            <a:endParaRPr lang="ru-RU" sz="1600" dirty="0"/>
          </a:p>
        </c:rich>
      </c:tx>
      <c:layout>
        <c:manualLayout>
          <c:xMode val="edge"/>
          <c:yMode val="edge"/>
          <c:x val="0.14996588108258593"/>
          <c:y val="2.164855631403157E-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Федеральный бюджет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Лист1!$A$2:$A$4</c:f>
              <c:strCache>
                <c:ptCount val="3"/>
                <c:pt idx="0">
                  <c:v>2021 г.</c:v>
                </c:pt>
                <c:pt idx="1">
                  <c:v>2022 г.</c:v>
                </c:pt>
                <c:pt idx="2">
                  <c:v>2023 г.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24826.6</c:v>
                </c:pt>
                <c:pt idx="1">
                  <c:v>909.4</c:v>
                </c:pt>
                <c:pt idx="2">
                  <c:v>12517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F36-45AA-8B6A-CA1EB61128B0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Областной бюджет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Лист1!$A$2:$A$4</c:f>
              <c:strCache>
                <c:ptCount val="3"/>
                <c:pt idx="0">
                  <c:v>2021 г.</c:v>
                </c:pt>
                <c:pt idx="1">
                  <c:v>2022 г.</c:v>
                </c:pt>
                <c:pt idx="2">
                  <c:v>2023 г.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522.1</c:v>
                </c:pt>
                <c:pt idx="1">
                  <c:v>18.7</c:v>
                </c:pt>
                <c:pt idx="2">
                  <c:v>153.30000000000001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FF36-45AA-8B6A-CA1EB61128B0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Муниципальный бюджет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Лист1!$A$2:$A$4</c:f>
              <c:strCache>
                <c:ptCount val="3"/>
                <c:pt idx="0">
                  <c:v>2021 г.</c:v>
                </c:pt>
                <c:pt idx="1">
                  <c:v>2022 г.</c:v>
                </c:pt>
                <c:pt idx="2">
                  <c:v>2023 г.</c:v>
                </c:pt>
              </c:strCache>
            </c:strRef>
          </c:cat>
          <c:val>
            <c:numRef>
              <c:f>Лист1!$D$2:$D$4</c:f>
              <c:numCache>
                <c:formatCode>General</c:formatCode>
                <c:ptCount val="3"/>
                <c:pt idx="0">
                  <c:v>5.4</c:v>
                </c:pt>
                <c:pt idx="1">
                  <c:v>2.8</c:v>
                </c:pt>
                <c:pt idx="2">
                  <c:v>1.6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FF36-45AA-8B6A-CA1EB61128B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321080040"/>
        <c:axId val="321079648"/>
        <c:axId val="0"/>
      </c:bar3DChart>
      <c:catAx>
        <c:axId val="3210800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321079648"/>
        <c:crosses val="autoZero"/>
        <c:auto val="1"/>
        <c:lblAlgn val="ctr"/>
        <c:lblOffset val="100"/>
        <c:noMultiLvlLbl val="0"/>
      </c:catAx>
      <c:valAx>
        <c:axId val="32107964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3210800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300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1197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12.xml><?xml version="1.0" encoding="utf-8"?>
<cs:chartStyle xmlns:cs="http://schemas.microsoft.com/office/drawing/2012/chartStyle" xmlns:a="http://schemas.openxmlformats.org/drawingml/2006/main" id="30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  <a:alpha val="1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lt1">
            <a:lumMod val="95000"/>
            <a:alpha val="5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8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1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scene3d>
        <a:camera prst="orthographicFront"/>
        <a:lightRig rig="brightRoom" dir="t"/>
      </a:scene3d>
      <a:sp3d prstMaterial="flat">
        <a:bevelT w="50800" h="101600" prst="angle"/>
        <a:contourClr>
          <a:srgbClr val="000000"/>
        </a:contourClr>
      </a:sp3d>
    </cs:spPr>
  </cs:dataPoint>
  <cs:dataPoint3D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1" i="0" kern="1200" cap="all" spc="5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0.15214</cdr:x>
      <cdr:y>0.2686</cdr:y>
    </cdr:from>
    <cdr:to>
      <cdr:x>0.30586</cdr:x>
      <cdr:y>0.33609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904994" y="1575730"/>
          <a:ext cx="914374" cy="39592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ru-RU" sz="1600" b="1" dirty="0">
              <a:latin typeface="Times New Roman" panose="02020603050405020304" pitchFamily="18" charset="0"/>
              <a:cs typeface="Times New Roman" panose="02020603050405020304" pitchFamily="18" charset="0"/>
            </a:rPr>
            <a:t>25 354,1</a:t>
          </a:r>
        </a:p>
      </cdr:txBody>
    </cdr:sp>
  </cdr:relSizeAnchor>
  <cdr:relSizeAnchor xmlns:cdr="http://schemas.openxmlformats.org/drawingml/2006/chartDrawing">
    <cdr:from>
      <cdr:x>0.18944</cdr:x>
      <cdr:y>0.3246</cdr:y>
    </cdr:from>
    <cdr:to>
      <cdr:x>0.34316</cdr:x>
      <cdr:y>0.48047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1126826" y="1904276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0.58842</cdr:x>
      <cdr:y>0.4949</cdr:y>
    </cdr:from>
    <cdr:to>
      <cdr:x>0.77055</cdr:x>
      <cdr:y>0.55436</cdr:y>
    </cdr:to>
    <cdr:sp macro="" textlink="">
      <cdr:nvSpPr>
        <cdr:cNvPr id="4" name="TextBox 3"/>
        <cdr:cNvSpPr txBox="1"/>
      </cdr:nvSpPr>
      <cdr:spPr>
        <a:xfrm xmlns:a="http://schemas.openxmlformats.org/drawingml/2006/main" rot="20703893">
          <a:off x="3500111" y="2903318"/>
          <a:ext cx="1083356" cy="34880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ru-RU" sz="1400" b="1" dirty="0">
              <a:latin typeface="Times New Roman" panose="02020603050405020304" pitchFamily="18" charset="0"/>
              <a:cs typeface="Times New Roman" panose="02020603050405020304" pitchFamily="18" charset="0"/>
            </a:rPr>
            <a:t>(В </a:t>
          </a:r>
          <a:r>
            <a:rPr lang="en-US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13,61</a:t>
          </a:r>
          <a:r>
            <a: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 </a:t>
          </a:r>
          <a:r>
            <a:rPr lang="ru-RU" sz="1400" b="1" dirty="0">
              <a:latin typeface="Times New Roman" panose="02020603050405020304" pitchFamily="18" charset="0"/>
              <a:cs typeface="Times New Roman" panose="02020603050405020304" pitchFamily="18" charset="0"/>
            </a:rPr>
            <a:t>раз)</a:t>
          </a:r>
        </a:p>
      </cdr:txBody>
    </cdr:sp>
  </cdr:relSizeAnchor>
  <cdr:relSizeAnchor xmlns:cdr="http://schemas.openxmlformats.org/drawingml/2006/chartDrawing">
    <cdr:from>
      <cdr:x>0.52825</cdr:x>
      <cdr:y>0.29937</cdr:y>
    </cdr:from>
    <cdr:to>
      <cdr:x>0.58367</cdr:x>
      <cdr:y>0.50439</cdr:y>
    </cdr:to>
    <cdr:sp macro="" textlink="">
      <cdr:nvSpPr>
        <cdr:cNvPr id="5" name="TextBox 4"/>
        <cdr:cNvSpPr txBox="1"/>
      </cdr:nvSpPr>
      <cdr:spPr>
        <a:xfrm xmlns:a="http://schemas.openxmlformats.org/drawingml/2006/main" rot="3123586">
          <a:off x="2705680" y="2192780"/>
          <a:ext cx="1202738" cy="32965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ru-RU" sz="1400" b="1" dirty="0">
              <a:latin typeface="Times New Roman" panose="02020603050405020304" pitchFamily="18" charset="0"/>
              <a:cs typeface="Times New Roman" panose="02020603050405020304" pitchFamily="18" charset="0"/>
            </a:rPr>
            <a:t>(В 27,24 </a:t>
          </a:r>
          <a:r>
            <a: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раз</a:t>
          </a:r>
          <a:r>
            <a:rPr lang="ru-RU" sz="1400" b="1" dirty="0">
              <a:latin typeface="Times New Roman" panose="02020603050405020304" pitchFamily="18" charset="0"/>
              <a:cs typeface="Times New Roman" panose="02020603050405020304" pitchFamily="18" charset="0"/>
            </a:rPr>
            <a:t>а</a:t>
          </a:r>
          <a:r>
            <a:rPr lang="ru-RU" sz="14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) </a:t>
          </a:r>
          <a:endParaRPr lang="ru-RU" sz="14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cdr:txBody>
    </cdr:sp>
  </cdr:relSizeAnchor>
  <cdr:relSizeAnchor xmlns:cdr="http://schemas.openxmlformats.org/drawingml/2006/chartDrawing">
    <cdr:from>
      <cdr:x>0.81741</cdr:x>
      <cdr:y>0.52463</cdr:y>
    </cdr:from>
    <cdr:to>
      <cdr:x>0.97113</cdr:x>
      <cdr:y>0.62881</cdr:y>
    </cdr:to>
    <cdr:sp macro="" textlink="">
      <cdr:nvSpPr>
        <cdr:cNvPr id="8" name="TextBox 7"/>
        <cdr:cNvSpPr txBox="1"/>
      </cdr:nvSpPr>
      <cdr:spPr>
        <a:xfrm xmlns:a="http://schemas.openxmlformats.org/drawingml/2006/main">
          <a:off x="4862204" y="3077723"/>
          <a:ext cx="914400" cy="611128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600" b="1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12 671,9</a:t>
          </a:r>
          <a:endParaRPr lang="ru-RU" sz="1600" b="1" dirty="0">
            <a:latin typeface="Times New Roman" panose="02020603050405020304" pitchFamily="18" charset="0"/>
            <a:cs typeface="Times New Roman" panose="02020603050405020304" pitchFamily="18" charset="0"/>
          </a:endParaRPr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0.45858</cdr:x>
      <cdr:y>0.18617</cdr:y>
    </cdr:from>
    <cdr:to>
      <cdr:x>0.65167</cdr:x>
      <cdr:y>0.29873</cdr:y>
    </cdr:to>
    <cdr:sp macro="" textlink="">
      <cdr:nvSpPr>
        <cdr:cNvPr id="2" name="TextBox 15"/>
        <cdr:cNvSpPr txBox="1"/>
      </cdr:nvSpPr>
      <cdr:spPr>
        <a:xfrm xmlns:a="http://schemas.openxmlformats.org/drawingml/2006/main">
          <a:off x="2144186" y="865394"/>
          <a:ext cx="902811" cy="523220"/>
        </a:xfrm>
        <a:prstGeom xmlns:a="http://schemas.openxmlformats.org/drawingml/2006/main" prst="rect">
          <a:avLst/>
        </a:prstGeom>
        <a:noFill xmlns:a="http://schemas.openxmlformats.org/drawingml/2006/main"/>
      </cdr:spPr>
      <cdr:txBody>
        <a:bodyPr xmlns:a="http://schemas.openxmlformats.org/drawingml/2006/main" wrap="none" rtlCol="0">
          <a:spAutoFit/>
        </a:bodyPr>
        <a:lstStyle xmlns:a="http://schemas.openxmlformats.org/drawingml/2006/main">
          <a:defPPr>
            <a:defRPr lang="ru-RU"/>
          </a:defPPr>
          <a:lvl1pPr marL="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1pPr>
          <a:lvl2pPr marL="4572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2pPr>
          <a:lvl3pPr marL="9144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3pPr>
          <a:lvl4pPr marL="13716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4pPr>
          <a:lvl5pPr marL="18288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5pPr>
          <a:lvl6pPr marL="22860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6pPr>
          <a:lvl7pPr marL="27432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7pPr>
          <a:lvl8pPr marL="32004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8pPr>
          <a:lvl9pPr marL="36576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ru-RU" sz="1400" b="1" dirty="0">
              <a:latin typeface="Times New Roman" panose="02020603050405020304" pitchFamily="18" charset="0"/>
              <a:cs typeface="Times New Roman" panose="02020603050405020304" pitchFamily="18" charset="0"/>
            </a:rPr>
            <a:t>290 742,3</a:t>
          </a:r>
        </a:p>
        <a:p xmlns:a="http://schemas.openxmlformats.org/drawingml/2006/main">
          <a:pPr algn="ctr"/>
          <a:r>
            <a:rPr lang="ru-RU" sz="1400" b="1" dirty="0">
              <a:latin typeface="Times New Roman" panose="02020603050405020304" pitchFamily="18" charset="0"/>
              <a:cs typeface="Times New Roman" panose="02020603050405020304" pitchFamily="18" charset="0"/>
            </a:rPr>
            <a:t>161,7%</a:t>
          </a:r>
        </a:p>
      </cdr:txBody>
    </cdr:sp>
  </cdr:relSizeAnchor>
  <cdr:relSizeAnchor xmlns:cdr="http://schemas.openxmlformats.org/drawingml/2006/chartDrawing">
    <cdr:from>
      <cdr:x>0.80691</cdr:x>
      <cdr:y>0.25224</cdr:y>
    </cdr:from>
    <cdr:to>
      <cdr:x>1</cdr:x>
      <cdr:y>0.3648</cdr:y>
    </cdr:to>
    <cdr:sp macro="" textlink="">
      <cdr:nvSpPr>
        <cdr:cNvPr id="3" name="TextBox 15"/>
        <cdr:cNvSpPr txBox="1"/>
      </cdr:nvSpPr>
      <cdr:spPr>
        <a:xfrm xmlns:a="http://schemas.openxmlformats.org/drawingml/2006/main">
          <a:off x="3772884" y="1172499"/>
          <a:ext cx="902811" cy="523220"/>
        </a:xfrm>
        <a:prstGeom xmlns:a="http://schemas.openxmlformats.org/drawingml/2006/main" prst="rect">
          <a:avLst/>
        </a:prstGeom>
        <a:noFill xmlns:a="http://schemas.openxmlformats.org/drawingml/2006/main"/>
      </cdr:spPr>
      <cdr:txBody>
        <a:bodyPr xmlns:a="http://schemas.openxmlformats.org/drawingml/2006/main" wrap="none" rtlCol="0">
          <a:spAutoFit/>
        </a:bodyPr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ru-RU" sz="1400" b="1" dirty="0">
              <a:latin typeface="Times New Roman" panose="02020603050405020304" pitchFamily="18" charset="0"/>
              <a:cs typeface="Times New Roman" panose="02020603050405020304" pitchFamily="18" charset="0"/>
            </a:rPr>
            <a:t>251 101,6</a:t>
          </a:r>
        </a:p>
        <a:p xmlns:a="http://schemas.openxmlformats.org/drawingml/2006/main">
          <a:pPr algn="ctr"/>
          <a:r>
            <a:rPr lang="ru-RU" sz="1400" b="1" dirty="0">
              <a:latin typeface="Times New Roman" panose="02020603050405020304" pitchFamily="18" charset="0"/>
              <a:cs typeface="Times New Roman" panose="02020603050405020304" pitchFamily="18" charset="0"/>
            </a:rPr>
            <a:t>86,4%</a:t>
          </a:r>
        </a:p>
      </cdr:txBody>
    </cdr: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0.38458</cdr:x>
      <cdr:y>0.25499</cdr:y>
    </cdr:from>
    <cdr:to>
      <cdr:x>0.57916</cdr:x>
      <cdr:y>0.35528</cdr:y>
    </cdr:to>
    <cdr:sp macro="" textlink="">
      <cdr:nvSpPr>
        <cdr:cNvPr id="2" name="Прямоугольник 1"/>
        <cdr:cNvSpPr/>
      </cdr:nvSpPr>
      <cdr:spPr>
        <a:xfrm xmlns:a="http://schemas.openxmlformats.org/drawingml/2006/main">
          <a:off x="2199531" y="1381711"/>
          <a:ext cx="1112864" cy="543438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solidFill>
            <a:schemeClr val="tx1"/>
          </a:solidFill>
        </a:ln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ot="0" spcFirstLastPara="0" vert="horz" wrap="square" lIns="91440" tIns="45720" rIns="91440" bIns="45720" numCol="1" spcCol="0" rtlCol="0" fromWordArt="0" anchor="ctr" anchorCtr="0" forceAA="0" compatLnSpc="1">
          <a:prstTxWarp prst="textNoShape">
            <a:avLst/>
          </a:prstTxWarp>
          <a:noAutofit/>
        </a:bodyPr>
        <a:lstStyle xmlns:a="http://schemas.openxmlformats.org/drawingml/2006/main">
          <a:defPPr>
            <a:defRPr lang="ru-RU"/>
          </a:defPPr>
          <a:lvl1pPr marL="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1pPr>
          <a:lvl2pPr marL="4572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2pPr>
          <a:lvl3pPr marL="9144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3pPr>
          <a:lvl4pPr marL="13716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4pPr>
          <a:lvl5pPr marL="18288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5pPr>
          <a:lvl6pPr marL="22860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6pPr>
          <a:lvl7pPr marL="27432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7pPr>
          <a:lvl8pPr marL="32004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8pPr>
          <a:lvl9pPr marL="3657600" algn="l" defTabSz="914400" rtl="0" eaLnBrk="1" latinLnBrk="0" hangingPunct="1">
            <a:defRPr sz="1800" kern="1200">
              <a:solidFill>
                <a:schemeClr val="lt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ru-RU" sz="16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75 394,7</a:t>
          </a:r>
        </a:p>
        <a:p xmlns:a="http://schemas.openxmlformats.org/drawingml/2006/main">
          <a:pPr algn="ctr"/>
          <a:r>
            <a:rPr lang="ru-RU" sz="16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(78,1 %)</a:t>
          </a:r>
        </a:p>
      </cdr:txBody>
    </cdr:sp>
  </cdr:relSizeAnchor>
  <cdr:relSizeAnchor xmlns:cdr="http://schemas.openxmlformats.org/drawingml/2006/chartDrawing">
    <cdr:from>
      <cdr:x>0.71049</cdr:x>
      <cdr:y>0.22495</cdr:y>
    </cdr:from>
    <cdr:to>
      <cdr:x>0.90506</cdr:x>
      <cdr:y>0.32525</cdr:y>
    </cdr:to>
    <cdr:sp macro="" textlink="">
      <cdr:nvSpPr>
        <cdr:cNvPr id="3" name="Прямоугольник 2"/>
        <cdr:cNvSpPr/>
      </cdr:nvSpPr>
      <cdr:spPr>
        <a:xfrm xmlns:a="http://schemas.openxmlformats.org/drawingml/2006/main">
          <a:off x="4063492" y="1218930"/>
          <a:ext cx="1112807" cy="54349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solidFill>
            <a:schemeClr val="tx1"/>
          </a:solidFill>
        </a:ln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ot="0" spcFirstLastPara="0" vert="horz" wrap="square" lIns="91440" tIns="45720" rIns="91440" bIns="45720" numCol="1" spcCol="0" rtlCol="0" fromWordArt="0" anchor="ctr" anchorCtr="0" forceAA="0" compatLnSpc="1">
          <a:prstTxWarp prst="textNoShape">
            <a:avLst/>
          </a:prstTxWarp>
          <a:noAutofit/>
        </a:bodyPr>
        <a:lstStyle xmlns:a="http://schemas.openxmlformats.org/drawingml/2006/main">
          <a:lvl1pPr marL="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ru-RU" sz="16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80 834,1</a:t>
          </a:r>
          <a:endParaRPr lang="ru-RU" sz="1600" dirty="0">
            <a:solidFill>
              <a:schemeClr val="tx1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  <a:p xmlns:a="http://schemas.openxmlformats.org/drawingml/2006/main">
          <a:pPr algn="ctr"/>
          <a:r>
            <a:rPr lang="ru-RU" sz="16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(107,2 </a:t>
          </a:r>
          <a:r>
            <a:rPr lang="ru-RU" sz="16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%)</a:t>
          </a:r>
        </a:p>
      </cdr:txBody>
    </cdr:sp>
  </cdr:relSizeAnchor>
  <cdr:relSizeAnchor xmlns:cdr="http://schemas.openxmlformats.org/drawingml/2006/chartDrawing">
    <cdr:from>
      <cdr:x>0.58543</cdr:x>
      <cdr:y>0.25976</cdr:y>
    </cdr:from>
    <cdr:to>
      <cdr:x>0.70655</cdr:x>
      <cdr:y>0.31249</cdr:y>
    </cdr:to>
    <cdr:sp macro="" textlink="">
      <cdr:nvSpPr>
        <cdr:cNvPr id="4" name="Шеврон 3"/>
        <cdr:cNvSpPr/>
      </cdr:nvSpPr>
      <cdr:spPr>
        <a:xfrm xmlns:a="http://schemas.openxmlformats.org/drawingml/2006/main" rot="20555278">
          <a:off x="3348258" y="1407562"/>
          <a:ext cx="692699" cy="285729"/>
        </a:xfrm>
        <a:prstGeom xmlns:a="http://schemas.openxmlformats.org/drawingml/2006/main" prst="chevron">
          <a:avLst/>
        </a:prstGeom>
        <a:solidFill xmlns:a="http://schemas.openxmlformats.org/drawingml/2006/main">
          <a:srgbClr val="00B050"/>
        </a:solidFill>
        <a:ln xmlns:a="http://schemas.openxmlformats.org/drawingml/2006/main">
          <a:solidFill>
            <a:schemeClr val="bg1"/>
          </a:solidFill>
        </a:ln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ru-RU"/>
        </a:p>
      </cdr:txBody>
    </cdr:sp>
  </cdr:relSizeAnchor>
</c:userShape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360648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6830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2116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2899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05527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977295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44146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2848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181190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852786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42923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4352CB-E285-42F2-8D78-3DA3A27E3ABD}" type="datetimeFigureOut">
              <a:rPr lang="ru-RU" smtClean="0"/>
              <a:t>26.02.2024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CF006C-8CBC-4F8D-9F18-23410C473A6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04944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55193" y="262928"/>
            <a:ext cx="1800418" cy="18935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Прямоугольник 5"/>
          <p:cNvSpPr/>
          <p:nvPr/>
        </p:nvSpPr>
        <p:spPr>
          <a:xfrm>
            <a:off x="5055890" y="624949"/>
            <a:ext cx="5288260" cy="116955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lvl="0" algn="ctr"/>
            <a:r>
              <a:rPr lang="ru-RU" sz="140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к решению </a:t>
            </a:r>
          </a:p>
          <a:p>
            <a:pPr lvl="0" algn="ctr"/>
            <a:r>
              <a:rPr lang="ru-RU" sz="140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Совета народных депутатов</a:t>
            </a:r>
          </a:p>
          <a:p>
            <a:pPr lvl="0" algn="ctr"/>
            <a:r>
              <a:rPr lang="ru-RU" sz="140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 Калачеевского муниципального района Воронежской области </a:t>
            </a:r>
          </a:p>
          <a:p>
            <a:pPr lvl="0" algn="ctr"/>
            <a:r>
              <a:rPr lang="ru-RU" sz="140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«Утверждение годового отчета об исполнении бюджета Калачеевского муниципального района за 2023 год»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2632149" y="2481560"/>
            <a:ext cx="7175362" cy="304698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9600" b="1" cap="none" spc="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Бюджет </a:t>
            </a:r>
          </a:p>
          <a:p>
            <a:pPr algn="ctr"/>
            <a:r>
              <a:rPr lang="ru-RU" sz="9600" b="1" cap="none" spc="0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для граждан</a:t>
            </a:r>
          </a:p>
        </p:txBody>
      </p:sp>
    </p:spTree>
    <p:extLst>
      <p:ext uri="{BB962C8B-B14F-4D97-AF65-F5344CB8AC3E}">
        <p14:creationId xmlns:p14="http://schemas.microsoft.com/office/powerpoint/2010/main" val="9053381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1"/>
          <p:cNvSpPr>
            <a:spLocks noGrp="1"/>
          </p:cNvSpPr>
          <p:nvPr>
            <p:ph type="title"/>
          </p:nvPr>
        </p:nvSpPr>
        <p:spPr>
          <a:xfrm>
            <a:off x="491705" y="0"/>
            <a:ext cx="11240219" cy="506143"/>
          </a:xfrm>
        </p:spPr>
        <p:txBody>
          <a:bodyPr>
            <a:normAutofit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3.1 Расходы на реализацию национальных проектов</a:t>
            </a: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334498145"/>
              </p:ext>
            </p:extLst>
          </p:nvPr>
        </p:nvGraphicFramePr>
        <p:xfrm>
          <a:off x="491705" y="719666"/>
          <a:ext cx="4542209" cy="58413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2010840" y="3772337"/>
            <a:ext cx="150393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ВСЕГО</a:t>
            </a:r>
          </a:p>
          <a:p>
            <a:pPr algn="ctr"/>
            <a:r>
              <a:rPr lang="en-US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12 671,9</a:t>
            </a: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</a:t>
            </a:r>
          </a:p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рублей</a:t>
            </a:r>
          </a:p>
        </p:txBody>
      </p:sp>
      <p:graphicFrame>
        <p:nvGraphicFramePr>
          <p:cNvPr id="12" name="Диаграмма 11"/>
          <p:cNvGraphicFramePr/>
          <p:nvPr>
            <p:extLst>
              <p:ext uri="{D42A27DB-BD31-4B8C-83A1-F6EECF244321}">
                <p14:modId xmlns:p14="http://schemas.microsoft.com/office/powerpoint/2010/main" val="2954885743"/>
              </p:ext>
            </p:extLst>
          </p:nvPr>
        </p:nvGraphicFramePr>
        <p:xfrm>
          <a:off x="5872899" y="694614"/>
          <a:ext cx="5948313" cy="58664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TextBox 13"/>
          <p:cNvSpPr txBox="1"/>
          <p:nvPr/>
        </p:nvSpPr>
        <p:spPr>
          <a:xfrm>
            <a:off x="8371578" y="5143546"/>
            <a:ext cx="64633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930,9</a:t>
            </a:r>
          </a:p>
        </p:txBody>
      </p:sp>
      <p:sp>
        <p:nvSpPr>
          <p:cNvPr id="15" name="Выгнутая вверх стрелка 14"/>
          <p:cNvSpPr/>
          <p:nvPr/>
        </p:nvSpPr>
        <p:spPr>
          <a:xfrm rot="19803241">
            <a:off x="8587305" y="3985631"/>
            <a:ext cx="2184761" cy="738358"/>
          </a:xfrm>
          <a:prstGeom prst="curvedDown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6" name="Выгнутая вверх стрелка 15"/>
          <p:cNvSpPr/>
          <p:nvPr/>
        </p:nvSpPr>
        <p:spPr>
          <a:xfrm rot="3900880">
            <a:off x="7057451" y="3247775"/>
            <a:ext cx="3488249" cy="969530"/>
          </a:xfrm>
          <a:prstGeom prst="curvedDownArrow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-785345" y="2271948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6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18" name="Прямоугольник 17"/>
          <p:cNvSpPr/>
          <p:nvPr/>
        </p:nvSpPr>
        <p:spPr>
          <a:xfrm>
            <a:off x="5872899" y="1485215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7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40774967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483079" y="69011"/>
            <a:ext cx="11240219" cy="506143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3.2 </a:t>
            </a:r>
            <a:r>
              <a:rPr lang="ru-RU" sz="27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Межбюджетные</a:t>
            </a: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трансферы бюджетам муниципальных образований Калачеевского муниципального района</a:t>
            </a:r>
          </a:p>
        </p:txBody>
      </p:sp>
      <p:sp>
        <p:nvSpPr>
          <p:cNvPr id="5" name="Объект 2"/>
          <p:cNvSpPr>
            <a:spLocks noGrp="1"/>
          </p:cNvSpPr>
          <p:nvPr>
            <p:ph idx="1"/>
          </p:nvPr>
        </p:nvSpPr>
        <p:spPr>
          <a:xfrm>
            <a:off x="804931" y="880009"/>
            <a:ext cx="10596513" cy="106093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 бюджетам городского и сельских поселений предоставлены межбюджетные трансферы из муниципального бюджета в сумме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334627,4тысяч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100%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 уточненного плана на год (таблица 5).</a:t>
            </a:r>
          </a:p>
          <a:p>
            <a:pPr marL="0" indent="0"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и динамика межбюджетных трансферов из муниципального бюджета городского и сельских поселений в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2021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 представлена на рисунке 8.</a:t>
            </a: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1198564"/>
              </p:ext>
            </p:extLst>
          </p:nvPr>
        </p:nvGraphicFramePr>
        <p:xfrm>
          <a:off x="483079" y="2849649"/>
          <a:ext cx="6389063" cy="3535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65489">
                  <a:extLst>
                    <a:ext uri="{9D8B030D-6E8A-4147-A177-3AD203B41FA5}">
                      <a16:colId xmlns:a16="http://schemas.microsoft.com/office/drawing/2014/main" val="384009993"/>
                    </a:ext>
                  </a:extLst>
                </a:gridCol>
                <a:gridCol w="1386682">
                  <a:extLst>
                    <a:ext uri="{9D8B030D-6E8A-4147-A177-3AD203B41FA5}">
                      <a16:colId xmlns:a16="http://schemas.microsoft.com/office/drawing/2014/main" val="2515041280"/>
                    </a:ext>
                  </a:extLst>
                </a:gridCol>
                <a:gridCol w="1225812">
                  <a:extLst>
                    <a:ext uri="{9D8B030D-6E8A-4147-A177-3AD203B41FA5}">
                      <a16:colId xmlns:a16="http://schemas.microsoft.com/office/drawing/2014/main" val="1832745921"/>
                    </a:ext>
                  </a:extLst>
                </a:gridCol>
                <a:gridCol w="1211080">
                  <a:extLst>
                    <a:ext uri="{9D8B030D-6E8A-4147-A177-3AD203B41FA5}">
                      <a16:colId xmlns:a16="http://schemas.microsoft.com/office/drawing/2014/main" val="431901276"/>
                    </a:ext>
                  </a:extLst>
                </a:gridCol>
              </a:tblGrid>
              <a:tr h="485125">
                <a:tc>
                  <a:txBody>
                    <a:bodyPr/>
                    <a:lstStyle/>
                    <a:p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Уточненный план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Исполнение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исполнения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840368"/>
                  </a:ext>
                </a:extLst>
              </a:tr>
              <a:tr h="271471">
                <a:tc>
                  <a:txBody>
                    <a:bodyPr/>
                    <a:lstStyle/>
                    <a:p>
                      <a:r>
                        <a:rPr lang="ru-RU" sz="1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286768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251101,6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87,5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28061265"/>
                  </a:ext>
                </a:extLst>
              </a:tr>
              <a:tr h="268329"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56408594"/>
                  </a:ext>
                </a:extLst>
              </a:tr>
              <a:tr h="485125"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Выравнивание бюджетной обеспеченности поселений за счет субвенций  из областного бюджета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9705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9705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58694672"/>
                  </a:ext>
                </a:extLst>
              </a:tr>
              <a:tr h="485125"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Выравнивание бюджетной обеспеченности поселений за счет субвенций из муниципального бюджета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8051,5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8051,5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71290582"/>
                  </a:ext>
                </a:extLst>
              </a:tr>
              <a:tr h="485125"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Прочие межбюджетные трансферы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269011,5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233345,1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86,7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4983887"/>
                  </a:ext>
                </a:extLst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737478" y="2095596"/>
            <a:ext cx="588026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Межбюджетные трансферы из муниципального бюджета поселениям </a:t>
            </a:r>
          </a:p>
          <a:p>
            <a:pPr algn="ctr"/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муниципального района в </a:t>
            </a:r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5927341" y="2387984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5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graphicFrame>
        <p:nvGraphicFramePr>
          <p:cNvPr id="12" name="Диаграмма 11"/>
          <p:cNvGraphicFramePr/>
          <p:nvPr>
            <p:extLst>
              <p:ext uri="{D42A27DB-BD31-4B8C-83A1-F6EECF244321}">
                <p14:modId xmlns:p14="http://schemas.microsoft.com/office/powerpoint/2010/main" val="3952222287"/>
              </p:ext>
            </p:extLst>
          </p:nvPr>
        </p:nvGraphicFramePr>
        <p:xfrm>
          <a:off x="7315200" y="1940944"/>
          <a:ext cx="4675695" cy="4648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4" name="Выгнутая вверх стрелка 13"/>
          <p:cNvSpPr/>
          <p:nvPr/>
        </p:nvSpPr>
        <p:spPr>
          <a:xfrm rot="18799523">
            <a:off x="8518865" y="3413494"/>
            <a:ext cx="1216152" cy="446339"/>
          </a:xfrm>
          <a:prstGeom prst="curvedDown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5" name="Выгнутая вверх стрелка 14"/>
          <p:cNvSpPr/>
          <p:nvPr/>
        </p:nvSpPr>
        <p:spPr>
          <a:xfrm rot="1795792">
            <a:off x="10241619" y="3109151"/>
            <a:ext cx="1141453" cy="378747"/>
          </a:xfrm>
          <a:prstGeom prst="curvedDownArrow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7891685" y="3780641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179 809,1</a:t>
            </a:r>
          </a:p>
          <a:p>
            <a:pPr algn="ctr"/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72,2 %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5927341" y="2694932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8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35227880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491705" y="0"/>
            <a:ext cx="11240219" cy="506143"/>
          </a:xfrm>
        </p:spPr>
        <p:txBody>
          <a:bodyPr>
            <a:normAutofit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3.3 Муниципальный дорожный фонд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491705" y="842573"/>
            <a:ext cx="5218982" cy="54784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Дорожный фонд определен бюджетным законодательством как часть средств бюджета, подлежащая использованию в целях финансового обеспечения дорожной деятельности в отношении автомобильных дорог общего пользования, а также капитального ремонта и ремонта дворовых территорий многоквартирных домов, проездов к дворовым территориям многоквартирных домов населенных пунктов. </a:t>
            </a:r>
            <a:endParaRPr lang="ru-RU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Использование средств дорожного фонда Калачеевского муниципального района осуществляется в порядке, установленном Решением Совета народных депутатов Калачеевского муниципального района.</a:t>
            </a:r>
          </a:p>
          <a:p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дорожным фондам относятся Федеральный дорожный фонд, дорожные фонды субъектов Российской Федерации и муниципальные дорожные фонды. </a:t>
            </a:r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состоянию на 1 января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2024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года бюджетные ассигнования Муниципального дорожного фонда по уточненной росписи составили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81 404,9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рублей. Исполнение расходов в рамках Муниципального дорожного фонда в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 составило </a:t>
            </a:r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80 834,1 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рублей, или 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99,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% к уточненной росписи. Структура и динамика расходов муниципального дорожного фонда в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2021-2023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годах представлена на рисунке 9. </a:t>
            </a:r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3344229791"/>
              </p:ext>
            </p:extLst>
          </p:nvPr>
        </p:nvGraphicFramePr>
        <p:xfrm>
          <a:off x="5909094" y="978459"/>
          <a:ext cx="5719314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6360692" y="1816706"/>
            <a:ext cx="1112808" cy="5434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96 539,7</a:t>
            </a:r>
          </a:p>
          <a:p>
            <a:pPr algn="ctr"/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(129 %)</a:t>
            </a:r>
          </a:p>
        </p:txBody>
      </p:sp>
      <p:sp>
        <p:nvSpPr>
          <p:cNvPr id="10" name="Прямоугольник 9"/>
          <p:cNvSpPr/>
          <p:nvPr/>
        </p:nvSpPr>
        <p:spPr>
          <a:xfrm>
            <a:off x="5822830" y="516794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9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2" name="Шеврон 1"/>
          <p:cNvSpPr/>
          <p:nvPr/>
        </p:nvSpPr>
        <p:spPr>
          <a:xfrm rot="1287464">
            <a:off x="7402608" y="2315170"/>
            <a:ext cx="707579" cy="335896"/>
          </a:xfrm>
          <a:prstGeom prst="chevron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17100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199" y="833586"/>
            <a:ext cx="10515600" cy="1340271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состоянию на 1 января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2024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года объем муниципального долга Калачеевского муниципального района составил 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8172,9тыс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рублей, снизившись за год на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67500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рублей. </a:t>
            </a:r>
          </a:p>
          <a:p>
            <a:pPr marL="0" indent="0">
              <a:buNone/>
            </a:pP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Изменение объема муниципального долга за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2021–2023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годы представлено в таблице 6. </a:t>
            </a:r>
          </a:p>
          <a:p>
            <a:pPr marL="0" indent="0">
              <a:buNone/>
            </a:pP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 объем расходов на обслуживание муниципального внутреннего долга составил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24,9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или 100% от уточненной росписи.</a:t>
            </a:r>
          </a:p>
        </p:txBody>
      </p:sp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0" y="1"/>
            <a:ext cx="12191999" cy="526210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>
                <a:latin typeface="Bahnschrift Light Condensed" panose="020B0502040204020203" pitchFamily="34" charset="0"/>
              </a:rPr>
              <a:t>4</a:t>
            </a:r>
            <a:r>
              <a:rPr lang="ru-RU" sz="4400" dirty="0">
                <a:latin typeface="Bahnschrift Light Condensed" panose="020B0502040204020203" pitchFamily="34" charset="0"/>
              </a:rPr>
              <a:t>. Муниципальный долг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" y="2296566"/>
            <a:ext cx="121919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Муниципальный долг Калачеевского муниципального района</a:t>
            </a: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34909254"/>
              </p:ext>
            </p:extLst>
          </p:nvPr>
        </p:nvGraphicFramePr>
        <p:xfrm>
          <a:off x="838198" y="3329278"/>
          <a:ext cx="5183039" cy="17029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05411">
                  <a:extLst>
                    <a:ext uri="{9D8B030D-6E8A-4147-A177-3AD203B41FA5}">
                      <a16:colId xmlns:a16="http://schemas.microsoft.com/office/drawing/2014/main" val="2182080573"/>
                    </a:ext>
                  </a:extLst>
                </a:gridCol>
                <a:gridCol w="822949">
                  <a:extLst>
                    <a:ext uri="{9D8B030D-6E8A-4147-A177-3AD203B41FA5}">
                      <a16:colId xmlns:a16="http://schemas.microsoft.com/office/drawing/2014/main" val="1622693744"/>
                    </a:ext>
                  </a:extLst>
                </a:gridCol>
                <a:gridCol w="983412">
                  <a:extLst>
                    <a:ext uri="{9D8B030D-6E8A-4147-A177-3AD203B41FA5}">
                      <a16:colId xmlns:a16="http://schemas.microsoft.com/office/drawing/2014/main" val="4258632458"/>
                    </a:ext>
                  </a:extLst>
                </a:gridCol>
                <a:gridCol w="871267">
                  <a:extLst>
                    <a:ext uri="{9D8B030D-6E8A-4147-A177-3AD203B41FA5}">
                      <a16:colId xmlns:a16="http://schemas.microsoft.com/office/drawing/2014/main" val="2602791411"/>
                    </a:ext>
                  </a:extLst>
                </a:gridCol>
              </a:tblGrid>
              <a:tr h="280801">
                <a:tc>
                  <a:txBody>
                    <a:bodyPr/>
                    <a:lstStyle/>
                    <a:p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1400" i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Сумма,</a:t>
                      </a:r>
                      <a:r>
                        <a:rPr lang="ru-RU" sz="1400" i="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тыс. рублей</a:t>
                      </a:r>
                      <a:endParaRPr lang="ru-RU" sz="1400" i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34512010"/>
                  </a:ext>
                </a:extLst>
              </a:tr>
              <a:tr h="280801">
                <a:tc>
                  <a:txBody>
                    <a:bodyPr/>
                    <a:lstStyle/>
                    <a:p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2021 </a:t>
                      </a:r>
                      <a:r>
                        <a:rPr lang="ru-RU" sz="1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2021 г.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</a:t>
                      </a:r>
                      <a:r>
                        <a:rPr lang="ru-RU" sz="14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="1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73161959"/>
                  </a:ext>
                </a:extLst>
              </a:tr>
              <a:tr h="280801"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Муниципальный долг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22 172,9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15 672,9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8172,9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19611607"/>
                  </a:ext>
                </a:extLst>
              </a:tr>
              <a:tr h="788510"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Отношение муниципального долга к налоговым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 неналоговым доходам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7,5 %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4,76 %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1,89 </a:t>
                      </a: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4721427"/>
                  </a:ext>
                </a:extLst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4925254" y="2796714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6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graphicFrame>
        <p:nvGraphicFramePr>
          <p:cNvPr id="10" name="Диаграмма 9"/>
          <p:cNvGraphicFramePr/>
          <p:nvPr>
            <p:extLst>
              <p:ext uri="{D42A27DB-BD31-4B8C-83A1-F6EECF244321}">
                <p14:modId xmlns:p14="http://schemas.microsoft.com/office/powerpoint/2010/main" val="3445760539"/>
              </p:ext>
            </p:extLst>
          </p:nvPr>
        </p:nvGraphicFramePr>
        <p:xfrm>
          <a:off x="6513922" y="3258379"/>
          <a:ext cx="5458120" cy="32522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1" name="Прямоугольник 10"/>
          <p:cNvSpPr/>
          <p:nvPr/>
        </p:nvSpPr>
        <p:spPr>
          <a:xfrm>
            <a:off x="5876042" y="2730196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10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118624322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1"/>
          <p:cNvSpPr txBox="1">
            <a:spLocks/>
          </p:cNvSpPr>
          <p:nvPr/>
        </p:nvSpPr>
        <p:spPr>
          <a:xfrm>
            <a:off x="815588" y="247650"/>
            <a:ext cx="8728641" cy="2592288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horz" lIns="0" rIns="0" bIns="0" anchor="b">
            <a:noAutofit/>
          </a:bodyPr>
          <a:lstStyle/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  </a:t>
            </a:r>
            <a:r>
              <a:rPr kumimoji="0" lang="ru-RU" sz="20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Контактная информация для граждан: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/>
            </a:r>
            <a:br>
              <a:rPr kumimoji="0" lang="ru-RU" sz="13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Segoe UI"/>
                <a:cs typeface="Times New Roman" pitchFamily="18" charset="0"/>
              </a:rPr>
              <a:t> </a:t>
            </a: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Местонахождение   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300" b="1" spc="10" dirty="0">
                <a:solidFill>
                  <a:schemeClr val="tx1"/>
                </a:solidFill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  </a:t>
            </a: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Финансового отдела администрации Калачеевского муниципального района Воронежской области:  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1300" b="1" spc="10" dirty="0">
                <a:solidFill>
                  <a:schemeClr val="tx1"/>
                </a:solidFill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  </a:t>
            </a: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397600, Воронежская область, город Калач, пл.Ленина, 8</a:t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/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Контактные телефоны: (47363) 21-0-32</a:t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Факс (47363) 22-4-43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/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График работы: понедельник - пятница с 8-00 до 17-00</a:t>
            </a:r>
          </a:p>
          <a:p>
            <a:pPr marL="88900" marR="0" lvl="0" indent="-22860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/>
            </a:r>
            <a:b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</a:br>
            <a:r>
              <a:rPr kumimoji="0" lang="ru-RU" sz="1300" b="1" i="0" u="none" strike="noStrike" kern="1200" cap="none" spc="1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 Адрес электронной почты:     </a:t>
            </a:r>
            <a:r>
              <a:rPr lang="en-US" sz="1300" b="1" spc="10" dirty="0">
                <a:solidFill>
                  <a:schemeClr val="tx1"/>
                </a:solidFill>
                <a:latin typeface="Times New Roman" pitchFamily="18" charset="0"/>
                <a:ea typeface="Microsoft Himalaya" pitchFamily="2" charset="0"/>
                <a:cs typeface="Times New Roman" pitchFamily="18" charset="0"/>
              </a:rPr>
              <a:t>otdfin.kalach@govvrn.ru</a:t>
            </a:r>
            <a:endParaRPr kumimoji="0" lang="ru-RU" sz="1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250124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-939350"/>
            <a:ext cx="12192000" cy="1672595"/>
          </a:xfrm>
        </p:spPr>
        <p:txBody>
          <a:bodyPr>
            <a:normAutofit/>
          </a:bodyPr>
          <a:lstStyle/>
          <a:p>
            <a:r>
              <a:rPr lang="ru-RU" sz="4400" dirty="0">
                <a:latin typeface="Bahnschrift Light Condensed" panose="020B0502040204020203" pitchFamily="34" charset="0"/>
              </a:rPr>
              <a:t>1. Основные показатели исполнения муниципального бюджета 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782128" y="832960"/>
            <a:ext cx="10846279" cy="2548596"/>
          </a:xfrm>
        </p:spPr>
        <p:txBody>
          <a:bodyPr>
            <a:normAutofit lnSpcReduction="10000"/>
          </a:bodyPr>
          <a:lstStyle/>
          <a:p>
            <a:pPr algn="l"/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Исполнение муниципального бюджета за 2023 год осуществлялось в соответствии с решением Совета народных депутатов от 21.12.2022 №207: «О муниципальном бюджете на 2023 год и плановый период 2024 и 2025 годов», и нормативными правовыми актами, принятыми в их исполнение.</a:t>
            </a:r>
          </a:p>
          <a:p>
            <a:pPr algn="l"/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Исполнение основных показателей муниципального бюджета за 2023 год составило:</a:t>
            </a:r>
          </a:p>
          <a:p>
            <a:pPr algn="l"/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по доходам – 1654467,4 тыс. рублей (98,8% к плану на год);</a:t>
            </a:r>
          </a:p>
          <a:p>
            <a:pPr algn="l"/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по расходам – 1682987,7 тыс. рублей (97,6% к плану на год).</a:t>
            </a:r>
          </a:p>
          <a:p>
            <a:pPr algn="l"/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Дефицит муниципального бюджета за 2023 год составил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28520,3тыс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рублей.</a:t>
            </a:r>
          </a:p>
          <a:p>
            <a:pPr algn="l"/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Основные показатели исполнения муниципального бюджета в 2023 году представлены в таблице 1.</a:t>
            </a:r>
          </a:p>
          <a:p>
            <a:pPr algn="l"/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Динамика основных показателей исполнения муниципального бюджета за последние 3 года представлена в рисунке 1.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2677858"/>
              </p:ext>
            </p:extLst>
          </p:nvPr>
        </p:nvGraphicFramePr>
        <p:xfrm>
          <a:off x="782128" y="3804536"/>
          <a:ext cx="4940062" cy="2842979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1779917">
                  <a:extLst>
                    <a:ext uri="{9D8B030D-6E8A-4147-A177-3AD203B41FA5}">
                      <a16:colId xmlns:a16="http://schemas.microsoft.com/office/drawing/2014/main" val="3775379530"/>
                    </a:ext>
                  </a:extLst>
                </a:gridCol>
                <a:gridCol w="1150190">
                  <a:extLst>
                    <a:ext uri="{9D8B030D-6E8A-4147-A177-3AD203B41FA5}">
                      <a16:colId xmlns:a16="http://schemas.microsoft.com/office/drawing/2014/main" val="111058856"/>
                    </a:ext>
                  </a:extLst>
                </a:gridCol>
                <a:gridCol w="1201946">
                  <a:extLst>
                    <a:ext uri="{9D8B030D-6E8A-4147-A177-3AD203B41FA5}">
                      <a16:colId xmlns:a16="http://schemas.microsoft.com/office/drawing/2014/main" val="2854112278"/>
                    </a:ext>
                  </a:extLst>
                </a:gridCol>
                <a:gridCol w="808009">
                  <a:extLst>
                    <a:ext uri="{9D8B030D-6E8A-4147-A177-3AD203B41FA5}">
                      <a16:colId xmlns:a16="http://schemas.microsoft.com/office/drawing/2014/main" val="821592252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ctr"/>
                      <a:r>
                        <a:rPr lang="ru-RU" sz="12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Уточненный</a:t>
                      </a:r>
                      <a:r>
                        <a:rPr lang="ru-RU" sz="1200" b="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план на </a:t>
                      </a:r>
                      <a:r>
                        <a:rPr lang="ru-RU" sz="1200" b="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 </a:t>
                      </a:r>
                      <a:r>
                        <a:rPr lang="ru-RU" sz="1200" b="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</a:t>
                      </a:r>
                      <a:endParaRPr lang="ru-RU" sz="1200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Исполнено за </a:t>
                      </a:r>
                      <a:r>
                        <a:rPr lang="ru-RU" sz="1200" b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</a:t>
                      </a:r>
                      <a:r>
                        <a:rPr lang="ru-RU" sz="1200" b="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b="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</a:t>
                      </a:r>
                      <a:endParaRPr lang="ru-RU" sz="1200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</a:t>
                      </a:r>
                      <a:r>
                        <a:rPr lang="ru-RU" sz="1200" b="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</a:t>
                      </a:r>
                      <a:r>
                        <a:rPr lang="ru-RU" sz="12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-нения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1662224"/>
                  </a:ext>
                </a:extLst>
              </a:tr>
              <a:tr h="282659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Доходы, всего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1674722,3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1654467,7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98,8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89283889"/>
                  </a:ext>
                </a:extLst>
              </a:tr>
              <a:tr h="248249">
                <a:tc>
                  <a:txBody>
                    <a:bodyPr/>
                    <a:lstStyle/>
                    <a:p>
                      <a:pPr algn="l"/>
                      <a:r>
                        <a:rPr lang="ru-RU" sz="12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9981016"/>
                  </a:ext>
                </a:extLst>
              </a:tr>
              <a:tr h="364035">
                <a:tc>
                  <a:txBody>
                    <a:bodyPr/>
                    <a:lstStyle/>
                    <a:p>
                      <a:pPr algn="l"/>
                      <a:r>
                        <a:rPr lang="ru-RU" sz="12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Налоговые</a:t>
                      </a:r>
                      <a:r>
                        <a:rPr lang="ru-RU" sz="1200" i="1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 неналоговые доходы</a:t>
                      </a:r>
                      <a:endParaRPr lang="ru-RU" sz="1200" i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415084,0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431589,3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103,9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5227493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ru-RU" sz="12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Безвозмездные поступления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1259638,3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1222878,4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97,1</a:t>
                      </a:r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633102"/>
                  </a:ext>
                </a:extLst>
              </a:tr>
              <a:tr h="260518">
                <a:tc>
                  <a:txBody>
                    <a:bodyPr/>
                    <a:lstStyle/>
                    <a:p>
                      <a:pPr algn="l"/>
                      <a:r>
                        <a:rPr lang="ru-RU" sz="1200" b="1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Расходы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1725002,0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1682987,7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97,6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04308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ru-RU" sz="1200" b="1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Дефицит (-),</a:t>
                      </a:r>
                      <a:r>
                        <a:rPr lang="ru-RU" sz="1200" b="1" i="1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Профицит (+)</a:t>
                      </a:r>
                      <a:endParaRPr lang="ru-RU" sz="1200" b="1" i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-50279,7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-28520,0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6039851"/>
                  </a:ext>
                </a:extLst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5046023" y="3342871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1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1933560805"/>
              </p:ext>
            </p:extLst>
          </p:nvPr>
        </p:nvGraphicFramePr>
        <p:xfrm>
          <a:off x="6360104" y="3704734"/>
          <a:ext cx="5656492" cy="29877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5683977" y="3381556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1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82128" y="3281316"/>
            <a:ext cx="44187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Основные показатели исполнений муниципального</a:t>
            </a:r>
          </a:p>
          <a:p>
            <a:pPr algn="ctr"/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бюджета в </a:t>
            </a:r>
            <a:r>
              <a:rPr lang="ru-RU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</a:t>
            </a:r>
          </a:p>
        </p:txBody>
      </p:sp>
    </p:spTree>
    <p:extLst>
      <p:ext uri="{BB962C8B-B14F-4D97-AF65-F5344CB8AC3E}">
        <p14:creationId xmlns:p14="http://schemas.microsoft.com/office/powerpoint/2010/main" val="21435508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199" y="747324"/>
            <a:ext cx="10515600" cy="581144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Фактическое поступление доходов за 2023 год составило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1654467,7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что на </a:t>
            </a:r>
            <a:r>
              <a:rPr lang="en-US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0254,6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меньше плана на год, в том числе поступления налоговых и неналоговых доходов –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415084тыс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с превышением плана на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16505,3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безвозмездные поступления –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1222878,4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рублей, что на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36759,9</a:t>
            </a:r>
            <a:r>
              <a:rPr lang="en-US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 ниже плановых назначений. Основные показатели доходов муниципального бюджета за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 представлены в таблице 2</a:t>
            </a:r>
          </a:p>
        </p:txBody>
      </p:sp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0" y="1"/>
            <a:ext cx="12191999" cy="698740"/>
          </a:xfrm>
        </p:spPr>
        <p:txBody>
          <a:bodyPr>
            <a:normAutofit/>
          </a:bodyPr>
          <a:lstStyle/>
          <a:p>
            <a:pPr algn="ctr"/>
            <a:r>
              <a:rPr lang="ru-RU" dirty="0">
                <a:latin typeface="Bahnschrift Light Condensed" panose="020B0502040204020203" pitchFamily="34" charset="0"/>
              </a:rPr>
              <a:t>2</a:t>
            </a:r>
            <a:r>
              <a:rPr lang="ru-RU" sz="4400" dirty="0">
                <a:latin typeface="Bahnschrift Light Condensed" panose="020B0502040204020203" pitchFamily="34" charset="0"/>
              </a:rPr>
              <a:t>. Доходы муниципального бюджета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080782"/>
              </p:ext>
            </p:extLst>
          </p:nvPr>
        </p:nvGraphicFramePr>
        <p:xfrm>
          <a:off x="838199" y="1657478"/>
          <a:ext cx="10902351" cy="5131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758182">
                  <a:extLst>
                    <a:ext uri="{9D8B030D-6E8A-4147-A177-3AD203B41FA5}">
                      <a16:colId xmlns:a16="http://schemas.microsoft.com/office/drawing/2014/main" val="3409230545"/>
                    </a:ext>
                  </a:extLst>
                </a:gridCol>
                <a:gridCol w="1101615">
                  <a:extLst>
                    <a:ext uri="{9D8B030D-6E8A-4147-A177-3AD203B41FA5}">
                      <a16:colId xmlns:a16="http://schemas.microsoft.com/office/drawing/2014/main" val="2669794900"/>
                    </a:ext>
                  </a:extLst>
                </a:gridCol>
                <a:gridCol w="1809796">
                  <a:extLst>
                    <a:ext uri="{9D8B030D-6E8A-4147-A177-3AD203B41FA5}">
                      <a16:colId xmlns:a16="http://schemas.microsoft.com/office/drawing/2014/main" val="2187776843"/>
                    </a:ext>
                  </a:extLst>
                </a:gridCol>
                <a:gridCol w="1232758">
                  <a:extLst>
                    <a:ext uri="{9D8B030D-6E8A-4147-A177-3AD203B41FA5}">
                      <a16:colId xmlns:a16="http://schemas.microsoft.com/office/drawing/2014/main" val="825022857"/>
                    </a:ext>
                  </a:extLst>
                </a:gridCol>
              </a:tblGrid>
              <a:tr h="269276">
                <a:tc>
                  <a:txBody>
                    <a:bodyPr/>
                    <a:lstStyle/>
                    <a:p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План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на 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 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Фактическое поступление на </a:t>
                      </a:r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</a:t>
                      </a:r>
                      <a:r>
                        <a:rPr lang="ru-RU" sz="105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Отклонение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от плана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981840540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ДОХОДЫ,</a:t>
                      </a:r>
                      <a:r>
                        <a:rPr lang="ru-RU" sz="1050" b="1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всего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1674722,3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1654467,7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-20254,6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454654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93298994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Налоговые и неналоговые доходы: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415084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431589,3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16505,3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65501520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Налог на доходы физических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лиц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222585,0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236583,5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13998,5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41697156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Акцизы на нефтепродукты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23118,0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23244,8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126,8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45490640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Налоги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на совокупный доход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38195,0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37893,3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-301,7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6604581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Государственная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пошлина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5006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5065,8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59,8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3483657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 от использования имущества, находящегося в государственной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 муниципальной собственности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46088,0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46142,4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54,4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31931035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Платежи при пользовании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природными ресурсами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4713,0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4715,3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2918456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 от оказания платных услуг и компенсации затрат государства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43800,0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44205,1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405,1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01718705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от продажи материальных и нематериальных активов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29694,0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31811,8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2117,8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16278593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Штрафы, санкции, возмещение ущерба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1131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1149,2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18,3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13370262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Прочие неналоговые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доходы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754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778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4665734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Безвозмездные поступления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1259638,3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1222878,4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-36759,9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5419077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Безвозмездные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поступления от других бюджетов бюджетной системы РФ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1256421,3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1219760,1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-36661,2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950115156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Прочие безвозмездные поступления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3217,0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3217,0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538951069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Возврат остатков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субсидий, субвенций и иных межбюджетных трансфертов, имеющих целевое назначение прошлых лет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-98,7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-98,7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21979199"/>
                  </a:ext>
                </a:extLst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0864145" y="1195813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2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716746" y="1282330"/>
            <a:ext cx="514525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Основные показатели муниципального бюджета по доходам за </a:t>
            </a:r>
            <a:r>
              <a:rPr 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</a:t>
            </a:r>
          </a:p>
        </p:txBody>
      </p:sp>
    </p:spTree>
    <p:extLst>
      <p:ext uri="{BB962C8B-B14F-4D97-AF65-F5344CB8AC3E}">
        <p14:creationId xmlns:p14="http://schemas.microsoft.com/office/powerpoint/2010/main" val="6376080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506143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Фактическое исполнение доходов муниципального бюджета в 2021-2023 годах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2324209"/>
              </p:ext>
            </p:extLst>
          </p:nvPr>
        </p:nvGraphicFramePr>
        <p:xfrm>
          <a:off x="1224951" y="967808"/>
          <a:ext cx="10515601" cy="45665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42155">
                  <a:extLst>
                    <a:ext uri="{9D8B030D-6E8A-4147-A177-3AD203B41FA5}">
                      <a16:colId xmlns:a16="http://schemas.microsoft.com/office/drawing/2014/main" val="3409230545"/>
                    </a:ext>
                  </a:extLst>
                </a:gridCol>
                <a:gridCol w="1322056">
                  <a:extLst>
                    <a:ext uri="{9D8B030D-6E8A-4147-A177-3AD203B41FA5}">
                      <a16:colId xmlns:a16="http://schemas.microsoft.com/office/drawing/2014/main" val="2669794900"/>
                    </a:ext>
                  </a:extLst>
                </a:gridCol>
                <a:gridCol w="2171949">
                  <a:extLst>
                    <a:ext uri="{9D8B030D-6E8A-4147-A177-3AD203B41FA5}">
                      <a16:colId xmlns:a16="http://schemas.microsoft.com/office/drawing/2014/main" val="2187776843"/>
                    </a:ext>
                  </a:extLst>
                </a:gridCol>
                <a:gridCol w="1479441">
                  <a:extLst>
                    <a:ext uri="{9D8B030D-6E8A-4147-A177-3AD203B41FA5}">
                      <a16:colId xmlns:a16="http://schemas.microsoft.com/office/drawing/2014/main" val="825022857"/>
                    </a:ext>
                  </a:extLst>
                </a:gridCol>
              </a:tblGrid>
              <a:tr h="214454">
                <a:tc rowSpan="2">
                  <a:txBody>
                    <a:bodyPr/>
                    <a:lstStyle/>
                    <a:p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Фактическое поступление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981840540"/>
                  </a:ext>
                </a:extLst>
              </a:tr>
              <a:tr h="40305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 </a:t>
                      </a:r>
                      <a:r>
                        <a:rPr lang="ru-RU" sz="105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2021 </a:t>
                      </a:r>
                      <a:r>
                        <a:rPr lang="ru-RU" sz="1050" b="1" dirty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 </a:t>
                      </a:r>
                      <a:r>
                        <a:rPr lang="ru-RU" sz="105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</a:t>
                      </a:r>
                      <a:r>
                        <a:rPr lang="ru-RU" sz="1050" b="1" baseline="0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</a:t>
                      </a:r>
                      <a:endParaRPr lang="ru-RU" sz="105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 </a:t>
                      </a:r>
                      <a:r>
                        <a:rPr lang="ru-RU" sz="105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 </a:t>
                      </a:r>
                      <a:r>
                        <a:rPr lang="ru-RU" sz="1050" b="1" dirty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7751211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ДОХОДЫ,</a:t>
                      </a:r>
                      <a:r>
                        <a:rPr lang="ru-RU" sz="1050" b="1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всего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1 309</a:t>
                      </a:r>
                      <a:r>
                        <a:rPr lang="ru-RU" sz="1050" b="1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489,2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1 403 090,6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1 654 467,7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454654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том числе: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93298994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Налоговые и неналоговые доходы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459 585,3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408 004,3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431 589,3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65501520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Налог на доходы физических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лиц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205 726,1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222 347,5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236 583,5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41697156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Акцизы на нефтепродукты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17 253,1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21 413,2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23 244,8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45490640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Налоги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на совокупный доход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66 793,3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42 845,9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37 893,3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6604581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Государственная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пошлина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5 194,7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5 601,5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5 065,8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34836578"/>
                  </a:ext>
                </a:extLst>
              </a:tr>
              <a:tr h="238835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 от использования имущества, находящегося в государственной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 муниципальной собственности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44 372,1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43 646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46 142,4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31931035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Платежи при пользовании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природными ресурсами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2 023,1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1 895,9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4 715,3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29184563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 от оказания платных услуг и компенсации затрат государства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19 051,7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33 539,3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44 205,1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01718705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Доходы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от продажи материальных и нематериальных активов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97 127,5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34 973,6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31 811,8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16278593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Штрафы, санкции, возмещение ущерба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1 228,3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909,2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1 149,3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133702628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Прочие неналоговые</a:t>
                      </a:r>
                      <a:r>
                        <a:rPr lang="ru-RU" sz="105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доходы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815,4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832,2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778</a:t>
                      </a:r>
                      <a:endParaRPr lang="ru-RU" sz="105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46657342"/>
                  </a:ext>
                </a:extLst>
              </a:tr>
              <a:tr h="269276">
                <a:tc>
                  <a:txBody>
                    <a:bodyPr/>
                    <a:lstStyle/>
                    <a:p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Безвозмездные поступления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849</a:t>
                      </a:r>
                      <a:r>
                        <a:rPr lang="ru-RU" sz="1050" b="1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903,9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995 086,3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1222878,4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54190773"/>
                  </a:ext>
                </a:extLst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0761244" y="506143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3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graphicFrame>
        <p:nvGraphicFramePr>
          <p:cNvPr id="10" name="Диаграмма 9"/>
          <p:cNvGraphicFramePr/>
          <p:nvPr>
            <p:extLst>
              <p:ext uri="{D42A27DB-BD31-4B8C-83A1-F6EECF244321}">
                <p14:modId xmlns:p14="http://schemas.microsoft.com/office/powerpoint/2010/main" val="530164194"/>
              </p:ext>
            </p:extLst>
          </p:nvPr>
        </p:nvGraphicFramePr>
        <p:xfrm>
          <a:off x="7242370" y="5503652"/>
          <a:ext cx="5157019" cy="13029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1731502" y="5739615"/>
            <a:ext cx="551086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Соотношение налоговых и неналоговых доходов </a:t>
            </a:r>
          </a:p>
          <a:p>
            <a:pPr algn="ctr"/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безвозмездных поступлений в общем объёме</a:t>
            </a:r>
          </a:p>
          <a:p>
            <a:pPr algn="ctr"/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доходов муниципального бюджета за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2021-2023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годы, в %</a:t>
            </a:r>
          </a:p>
        </p:txBody>
      </p:sp>
    </p:spTree>
    <p:extLst>
      <p:ext uri="{BB962C8B-B14F-4D97-AF65-F5344CB8AC3E}">
        <p14:creationId xmlns:p14="http://schemas.microsoft.com/office/powerpoint/2010/main" val="2030029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491705" y="0"/>
            <a:ext cx="11240219" cy="506143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налоговых и неналоговых доходов муниципального бюджета за </a:t>
            </a: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</a:t>
            </a:r>
          </a:p>
        </p:txBody>
      </p:sp>
      <p:sp>
        <p:nvSpPr>
          <p:cNvPr id="5" name="Объект 2"/>
          <p:cNvSpPr>
            <a:spLocks noGrp="1"/>
          </p:cNvSpPr>
          <p:nvPr>
            <p:ph idx="1"/>
          </p:nvPr>
        </p:nvSpPr>
        <p:spPr>
          <a:xfrm>
            <a:off x="6003985" y="603849"/>
            <a:ext cx="5727939" cy="59349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Налоговых и неналоговых доходов в муниципальный бюджет в 2023 году поступило 431 589,3 тыс. рублей или 103,9 процентов к плану на год и в сравнении с 2022 годом больше на 16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505,5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рублей.</a:t>
            </a:r>
          </a:p>
          <a:p>
            <a:pPr marL="0" indent="0"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Основные суммы поступили по следующим видам доходов: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налог на доходы физических лиц – 236 583,5 тыс. рублей или 106,3 % к годовому плану;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налог на совокупный доход – 37 893,3 тыс. рублей или 99,2% к годовому плану;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доходы от использования имущества, находящегося в муниципальной собственности – 46142,1тыс. рублей или 100,1% к годовому плану;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акцизы на нефтепродукты – 23244,8 тыс. рублей или 126,8% к  годовому плану;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доходы от оказания платных услуг и компенсации затрат государства – 44205,1 тыс. рублей или 100,9% к годовому плану;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доходы от продажи материальных и нематериальных активов – 31811,8 тыс. рублей или 107,1% к годовому плану. </a:t>
            </a:r>
          </a:p>
          <a:p>
            <a:pPr marL="0" indent="0"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Наибольший удельный вес в составе общего объема налоговых и неналоговых доходов занимают НДФЛ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56,45%,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налог на совокупный доход (включая единый сельхозналог 1,98%)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9,04%,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доходы от использования имущества, находящегося в государственной и муниципальной собственности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10,41%,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доходы от оказания платных услуг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8%,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акцизы на нефтепродукты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5,55%,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доход от продажи материальных ценностей и нематериальных активов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8,34%.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3666989210"/>
              </p:ext>
            </p:extLst>
          </p:nvPr>
        </p:nvGraphicFramePr>
        <p:xfrm>
          <a:off x="327804" y="603848"/>
          <a:ext cx="5426015" cy="60891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-466657" y="603848"/>
            <a:ext cx="6096000" cy="276999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2</a:t>
            </a:r>
          </a:p>
        </p:txBody>
      </p:sp>
    </p:spTree>
    <p:extLst>
      <p:ext uri="{BB962C8B-B14F-4D97-AF65-F5344CB8AC3E}">
        <p14:creationId xmlns:p14="http://schemas.microsoft.com/office/powerpoint/2010/main" val="415227438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Диаграмма 5"/>
          <p:cNvGraphicFramePr/>
          <p:nvPr>
            <p:extLst>
              <p:ext uri="{D42A27DB-BD31-4B8C-83A1-F6EECF244321}">
                <p14:modId xmlns:p14="http://schemas.microsoft.com/office/powerpoint/2010/main" val="592060837"/>
              </p:ext>
            </p:extLst>
          </p:nvPr>
        </p:nvGraphicFramePr>
        <p:xfrm>
          <a:off x="358475" y="456957"/>
          <a:ext cx="5196936" cy="63003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Диаграмма 8"/>
          <p:cNvGraphicFramePr/>
          <p:nvPr>
            <p:extLst>
              <p:ext uri="{D42A27DB-BD31-4B8C-83A1-F6EECF244321}">
                <p14:modId xmlns:p14="http://schemas.microsoft.com/office/powerpoint/2010/main" val="3318194857"/>
              </p:ext>
            </p:extLst>
          </p:nvPr>
        </p:nvGraphicFramePr>
        <p:xfrm>
          <a:off x="5400137" y="383236"/>
          <a:ext cx="6530196" cy="63003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Прямоугольник 9"/>
          <p:cNvSpPr/>
          <p:nvPr/>
        </p:nvSpPr>
        <p:spPr>
          <a:xfrm>
            <a:off x="-540589" y="69013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3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5834333" y="78682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4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5455529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678312"/>
            <a:ext cx="10515600" cy="76229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Расходная часть муниципального бюджета исполнена в сумме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1 682 987,7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рублей, что составляет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97,6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процентов к годовому плану 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116,4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процентов к уровню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2022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года. Уровень исполнения расходов муниципального бюджета за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 (96,6%) превысил на 20,3% аналогичный показатель за 2021 года (116,9%). Динамика указанного показателя за последние 3 года представлена на рисунке 5.</a:t>
            </a:r>
          </a:p>
        </p:txBody>
      </p:sp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12192000" cy="586596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>
                <a:latin typeface="Bahnschrift Light Condensed" panose="020B0502040204020203" pitchFamily="34" charset="0"/>
              </a:rPr>
              <a:t>3</a:t>
            </a:r>
            <a:r>
              <a:rPr lang="ru-RU" sz="4400" dirty="0">
                <a:latin typeface="Bahnschrift Light Condensed" panose="020B0502040204020203" pitchFamily="34" charset="0"/>
              </a:rPr>
              <a:t>. Расходы муниципального бюджета</a:t>
            </a:r>
          </a:p>
        </p:txBody>
      </p:sp>
      <p:graphicFrame>
        <p:nvGraphicFramePr>
          <p:cNvPr id="8" name="Диаграмма 7"/>
          <p:cNvGraphicFramePr/>
          <p:nvPr>
            <p:extLst>
              <p:ext uri="{D42A27DB-BD31-4B8C-83A1-F6EECF244321}">
                <p14:modId xmlns:p14="http://schemas.microsoft.com/office/powerpoint/2010/main" val="2001027881"/>
              </p:ext>
            </p:extLst>
          </p:nvPr>
        </p:nvGraphicFramePr>
        <p:xfrm>
          <a:off x="957344" y="1732842"/>
          <a:ext cx="5547150" cy="30182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Выгнутая вверх стрелка 8"/>
          <p:cNvSpPr/>
          <p:nvPr/>
        </p:nvSpPr>
        <p:spPr>
          <a:xfrm rot="21239692">
            <a:off x="4144202" y="1872879"/>
            <a:ext cx="1197205" cy="401301"/>
          </a:xfrm>
          <a:prstGeom prst="curvedDownArrow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0" name="Выгнутая вверх стрелка 9"/>
          <p:cNvSpPr/>
          <p:nvPr/>
        </p:nvSpPr>
        <p:spPr>
          <a:xfrm rot="20462097">
            <a:off x="2759017" y="2182012"/>
            <a:ext cx="1197205" cy="401301"/>
          </a:xfrm>
          <a:prstGeom prst="curvedDownArrow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 rot="20738292">
            <a:off x="2812131" y="1940462"/>
            <a:ext cx="88678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200" b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+209 959,7</a:t>
            </a:r>
          </a:p>
        </p:txBody>
      </p:sp>
      <p:sp>
        <p:nvSpPr>
          <p:cNvPr id="12" name="TextBox 11"/>
          <p:cNvSpPr txBox="1"/>
          <p:nvPr/>
        </p:nvSpPr>
        <p:spPr>
          <a:xfrm rot="21097123">
            <a:off x="4213104" y="1617062"/>
            <a:ext cx="88838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+</a:t>
            </a:r>
            <a:r>
              <a:rPr lang="en-US" sz="12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237 093,1</a:t>
            </a:r>
            <a:endParaRPr lang="ru-RU" sz="1200" b="1" dirty="0">
              <a:solidFill>
                <a:schemeClr val="tx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408494" y="1384246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5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6939403" y="1759311"/>
            <a:ext cx="4414397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Самый высокий уровень исполнения расходов в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 приходится на IV квартал, как и в предыдущие годы, что связано с расходами муниципального бюджета в декабре на выплату заработной платы, оплаты работ и услуг, перечисление межбюджетных трансфертов бюджетам поселений, расходы по которым осуществляются либо в порядке установленным законодательством Российской Федерации, либо в соответствии с графиком платежей по муниципальным контрактам</a:t>
            </a:r>
          </a:p>
        </p:txBody>
      </p:sp>
      <p:sp>
        <p:nvSpPr>
          <p:cNvPr id="15" name="Прямоугольник 14"/>
          <p:cNvSpPr/>
          <p:nvPr/>
        </p:nvSpPr>
        <p:spPr>
          <a:xfrm>
            <a:off x="838200" y="4751109"/>
            <a:ext cx="11166345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Основную долю составляют расходы на финансирование социально-культурной сферы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1137505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67,6 % всех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расходов, из них расходы на образование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905179,9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53,9 %,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культуру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113931,3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6,8%,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физическую культуру и спорт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87400,5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5,2%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всех расходов, социальную политику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30993,1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1,8% . 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общегосударственные вопросы, национальную оборону, национальную безопасность и правоохранительную деятельность направлено </a:t>
            </a:r>
            <a:b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186876,9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или 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11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% всех расходов.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национальную экономику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205744,2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12,2%,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жилищно-коммунальное хозяйство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78569,2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4,7% ,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охрану окружающей среды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7739,0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рублей,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0,4% 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межбюджетные трансферты бюджетам муниципальных образований –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66528,5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рублей или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3,9% всех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расходов, на обслуживание государственного (муниципального) долга – 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4,9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рублей.</a:t>
            </a: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30877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4838333"/>
              </p:ext>
            </p:extLst>
          </p:nvPr>
        </p:nvGraphicFramePr>
        <p:xfrm>
          <a:off x="360939" y="941700"/>
          <a:ext cx="5162430" cy="22420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65879">
                  <a:extLst>
                    <a:ext uri="{9D8B030D-6E8A-4147-A177-3AD203B41FA5}">
                      <a16:colId xmlns:a16="http://schemas.microsoft.com/office/drawing/2014/main" val="2173166745"/>
                    </a:ext>
                  </a:extLst>
                </a:gridCol>
                <a:gridCol w="1354347">
                  <a:extLst>
                    <a:ext uri="{9D8B030D-6E8A-4147-A177-3AD203B41FA5}">
                      <a16:colId xmlns:a16="http://schemas.microsoft.com/office/drawing/2014/main" val="3618796372"/>
                    </a:ext>
                  </a:extLst>
                </a:gridCol>
                <a:gridCol w="1242204">
                  <a:extLst>
                    <a:ext uri="{9D8B030D-6E8A-4147-A177-3AD203B41FA5}">
                      <a16:colId xmlns:a16="http://schemas.microsoft.com/office/drawing/2014/main" val="3394151480"/>
                    </a:ext>
                  </a:extLst>
                </a:gridCol>
              </a:tblGrid>
              <a:tr h="509784"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раздела расходов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Исполнено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 </a:t>
                      </a:r>
                      <a:r>
                        <a:rPr lang="ru-RU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 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году, тыс. рублей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Доля во всего расходов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бюджета, %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65368618"/>
                  </a:ext>
                </a:extLst>
              </a:tr>
              <a:tr h="285024"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Образование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905179,9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53,9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65633039"/>
                  </a:ext>
                </a:extLst>
              </a:tr>
              <a:tr h="333907"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Культура, кинематография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113931,3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6,8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41039936"/>
                  </a:ext>
                </a:extLst>
              </a:tr>
              <a:tr h="353683"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Социальная политика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30993,1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1,8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42793775"/>
                  </a:ext>
                </a:extLst>
              </a:tr>
              <a:tr h="301925">
                <a:tc>
                  <a:txBody>
                    <a:bodyPr/>
                    <a:lstStyle/>
                    <a:p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Физическая культура и спорт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87400,5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r>
                        <a:rPr lang="ru-RU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,2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51052656"/>
                  </a:ext>
                </a:extLst>
              </a:tr>
            </a:tbl>
          </a:graphicData>
        </a:graphic>
      </p:graphicFrame>
      <p:sp>
        <p:nvSpPr>
          <p:cNvPr id="5" name="Правая фигурная скобка 4"/>
          <p:cNvSpPr/>
          <p:nvPr/>
        </p:nvSpPr>
        <p:spPr>
          <a:xfrm>
            <a:off x="5523369" y="1889807"/>
            <a:ext cx="288000" cy="1293963"/>
          </a:xfrm>
          <a:prstGeom prst="rightBrace">
            <a:avLst>
              <a:gd name="adj1" fmla="val 8333"/>
              <a:gd name="adj2" fmla="val 48667"/>
            </a:avLst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 b="1" dirty="0"/>
          </a:p>
        </p:txBody>
      </p:sp>
      <p:sp>
        <p:nvSpPr>
          <p:cNvPr id="6" name="Стрелка вправо 5"/>
          <p:cNvSpPr/>
          <p:nvPr/>
        </p:nvSpPr>
        <p:spPr>
          <a:xfrm>
            <a:off x="5910402" y="2272837"/>
            <a:ext cx="1432874" cy="52790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TextBox 6"/>
          <p:cNvSpPr txBox="1"/>
          <p:nvPr/>
        </p:nvSpPr>
        <p:spPr>
          <a:xfrm>
            <a:off x="5910402" y="2103560"/>
            <a:ext cx="115929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1 137 504,8</a:t>
            </a:r>
          </a:p>
        </p:txBody>
      </p:sp>
      <p:sp>
        <p:nvSpPr>
          <p:cNvPr id="8" name="Выноска со стрелкой вверх 7"/>
          <p:cNvSpPr/>
          <p:nvPr/>
        </p:nvSpPr>
        <p:spPr>
          <a:xfrm>
            <a:off x="360939" y="3421929"/>
            <a:ext cx="5162429" cy="1659117"/>
          </a:xfrm>
          <a:prstGeom prst="upArrowCallout">
            <a:avLst/>
          </a:prstGeom>
          <a:ln w="25400">
            <a:solidFill>
              <a:schemeClr val="lt1">
                <a:alpha val="60000"/>
              </a:schemeClr>
            </a:solidFill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Доля социальной направленности бюджета по итогам </a:t>
            </a:r>
            <a:r>
              <a:rPr lang="ru-RU" sz="16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</a:t>
            </a:r>
            <a:r>
              <a:rPr lang="en-US" sz="16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16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года составила </a:t>
            </a:r>
            <a:r>
              <a:rPr lang="ru-RU" sz="16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67,7%</a:t>
            </a:r>
            <a:endParaRPr lang="ru-RU" sz="1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1" name="Диаграмма 10"/>
          <p:cNvGraphicFramePr/>
          <p:nvPr>
            <p:extLst>
              <p:ext uri="{D42A27DB-BD31-4B8C-83A1-F6EECF244321}">
                <p14:modId xmlns:p14="http://schemas.microsoft.com/office/powerpoint/2010/main" val="2551196686"/>
              </p:ext>
            </p:extLst>
          </p:nvPr>
        </p:nvGraphicFramePr>
        <p:xfrm>
          <a:off x="5961725" y="202675"/>
          <a:ext cx="6344239" cy="64385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9009725" y="1877408"/>
            <a:ext cx="140878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ВСЕГО</a:t>
            </a:r>
          </a:p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</a:t>
            </a: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682987,7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9" name="Прямоугольник 8"/>
          <p:cNvSpPr/>
          <p:nvPr/>
        </p:nvSpPr>
        <p:spPr>
          <a:xfrm>
            <a:off x="-379115" y="545621"/>
            <a:ext cx="6096000" cy="276999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  <p:sp>
        <p:nvSpPr>
          <p:cNvPr id="10" name="Прямоугольник 9"/>
          <p:cNvSpPr/>
          <p:nvPr/>
        </p:nvSpPr>
        <p:spPr>
          <a:xfrm>
            <a:off x="5961725" y="4066000"/>
            <a:ext cx="6096000" cy="276999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124986364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бъект 2"/>
          <p:cNvSpPr>
            <a:spLocks noGrp="1"/>
          </p:cNvSpPr>
          <p:nvPr>
            <p:ph idx="1"/>
          </p:nvPr>
        </p:nvSpPr>
        <p:spPr>
          <a:xfrm>
            <a:off x="838199" y="310666"/>
            <a:ext cx="10596513" cy="76229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Решение Совета народных депутатов Калачеевского муниципального района «О бюджете Калачевского муниципального района на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2023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 и на плановый период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2024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2025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годов» бюджетные ассигнования предусмотрены на реализацию 7 муниципальных программ (таблица 4).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6563119"/>
              </p:ext>
            </p:extLst>
          </p:nvPr>
        </p:nvGraphicFramePr>
        <p:xfrm>
          <a:off x="838200" y="1671774"/>
          <a:ext cx="10888744" cy="460951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372546">
                  <a:extLst>
                    <a:ext uri="{9D8B030D-6E8A-4147-A177-3AD203B41FA5}">
                      <a16:colId xmlns:a16="http://schemas.microsoft.com/office/drawing/2014/main" val="3859236220"/>
                    </a:ext>
                  </a:extLst>
                </a:gridCol>
                <a:gridCol w="1112363">
                  <a:extLst>
                    <a:ext uri="{9D8B030D-6E8A-4147-A177-3AD203B41FA5}">
                      <a16:colId xmlns:a16="http://schemas.microsoft.com/office/drawing/2014/main" val="3113631854"/>
                    </a:ext>
                  </a:extLst>
                </a:gridCol>
                <a:gridCol w="1253765">
                  <a:extLst>
                    <a:ext uri="{9D8B030D-6E8A-4147-A177-3AD203B41FA5}">
                      <a16:colId xmlns:a16="http://schemas.microsoft.com/office/drawing/2014/main" val="3841124249"/>
                    </a:ext>
                  </a:extLst>
                </a:gridCol>
                <a:gridCol w="1150070">
                  <a:extLst>
                    <a:ext uri="{9D8B030D-6E8A-4147-A177-3AD203B41FA5}">
                      <a16:colId xmlns:a16="http://schemas.microsoft.com/office/drawing/2014/main" val="127607985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муниципальной программы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Уточенная роспись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Исполнение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исполнения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20669918"/>
                  </a:ext>
                </a:extLst>
              </a:tr>
              <a:tr h="279889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 «Развитие  образования в </a:t>
                      </a:r>
                      <a:r>
                        <a:rPr lang="ru-RU" sz="1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Калачеевском</a:t>
                      </a: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муниципальном районе на 2020-2026 годы»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870 837,4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870 199,5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89292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«Обеспечение  доступным  и комфортным жильем, транспортными и коммунальными услугами населения, содействие энергосбережению на территории   Калачеевского </a:t>
                      </a:r>
                      <a:r>
                        <a:rPr lang="ru-RU" sz="1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мунципального</a:t>
                      </a: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района на 2020-2026 годы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281 242,6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257</a:t>
                      </a:r>
                      <a:r>
                        <a:rPr lang="en-US" sz="14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536,2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91,5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078477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 «Развитие культуры и туризма в </a:t>
                      </a:r>
                      <a:r>
                        <a:rPr lang="ru-RU" sz="1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Калачеевском</a:t>
                      </a: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муниципальном районе на 2020 - 2026 годы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150 815,1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150 134,3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09052407"/>
                  </a:ext>
                </a:extLst>
              </a:tr>
              <a:tr h="535355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4. «Развитие физической культуры и спорта в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400" baseline="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Калачеевском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муниципальном районе на 2020-2026 годы»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102 948,7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87 400,5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84,9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194552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5. «Экономическое развитие и повышение инвестиционного потенциала территории Калачеевского муниципального района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23 436,4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23 431,2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74940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6.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«Муниципальное управление»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269 693,8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268 257,9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99,5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827553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7.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«Обеспечение общественного порядка и противодействие преступности на 2020-2026 годы»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20 140,3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20 140,3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003256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8.</a:t>
                      </a:r>
                      <a:r>
                        <a:rPr lang="ru-RU" sz="14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Непрограммная часть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</a:t>
                      </a:r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887,8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5 887,8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8945056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sz="1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1 725 002,1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1 </a:t>
                      </a:r>
                      <a:r>
                        <a:rPr lang="en-US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682 987,7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97,6</a:t>
                      </a:r>
                      <a:endParaRPr lang="ru-RU" sz="1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77942641"/>
                  </a:ext>
                </a:extLst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747093" y="1187703"/>
            <a:ext cx="103300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Исполнение расходов муниципального бюджета в разрезе государственных программ в </a:t>
            </a: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</a:t>
            </a:r>
            <a:r>
              <a:rPr lang="en-US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0839995" y="1187703"/>
            <a:ext cx="9793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Таблица 4</a:t>
            </a:r>
          </a:p>
          <a:p>
            <a:pPr algn="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тыс. рублей</a:t>
            </a:r>
          </a:p>
        </p:txBody>
      </p:sp>
    </p:spTree>
    <p:extLst>
      <p:ext uri="{BB962C8B-B14F-4D97-AF65-F5344CB8AC3E}">
        <p14:creationId xmlns:p14="http://schemas.microsoft.com/office/powerpoint/2010/main" val="47685103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TM04033937[[fn=След самолета]]</Template>
  <TotalTime>2925</TotalTime>
  <Words>1940</Words>
  <Application>Microsoft Office PowerPoint</Application>
  <PresentationFormat>Широкоэкранный</PresentationFormat>
  <Paragraphs>371</Paragraphs>
  <Slides>14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23" baseType="lpstr">
      <vt:lpstr>Arial</vt:lpstr>
      <vt:lpstr>Bahnschrift Light Condensed</vt:lpstr>
      <vt:lpstr>Calibri</vt:lpstr>
      <vt:lpstr>Calibri Light</vt:lpstr>
      <vt:lpstr>Microsoft Himalaya</vt:lpstr>
      <vt:lpstr>Segoe UI</vt:lpstr>
      <vt:lpstr>Times New Roman</vt:lpstr>
      <vt:lpstr>Wingdings</vt:lpstr>
      <vt:lpstr>Тема Office</vt:lpstr>
      <vt:lpstr>Презентация PowerPoint</vt:lpstr>
      <vt:lpstr>1. Основные показатели исполнения муниципального бюджета </vt:lpstr>
      <vt:lpstr>2. Доходы муниципального бюджета</vt:lpstr>
      <vt:lpstr>Фактическое исполнение доходов муниципального бюджета в 2021-2023 годах</vt:lpstr>
      <vt:lpstr>Структура налоговых и неналоговых доходов муниципального бюджета за 2023 год</vt:lpstr>
      <vt:lpstr>Презентация PowerPoint</vt:lpstr>
      <vt:lpstr>3. Расходы муниципального бюджета</vt:lpstr>
      <vt:lpstr>Презентация PowerPoint</vt:lpstr>
      <vt:lpstr>Презентация PowerPoint</vt:lpstr>
      <vt:lpstr>3.1 Расходы на реализацию национальных проектов</vt:lpstr>
      <vt:lpstr>3.2 Межбюджетные трансферы бюджетам муниципальных образований Калачеевского муниципального района</vt:lpstr>
      <vt:lpstr>3.3 Муниципальный дорожный фонд</vt:lpstr>
      <vt:lpstr>4. Муниципальный долг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 Основные показатели исполнения</dc:title>
  <dc:creator>Костюков Евгений Сергеевич</dc:creator>
  <cp:lastModifiedBy>Костюков Евгений Сергеевич</cp:lastModifiedBy>
  <cp:revision>141</cp:revision>
  <dcterms:created xsi:type="dcterms:W3CDTF">2023-09-20T08:40:28Z</dcterms:created>
  <dcterms:modified xsi:type="dcterms:W3CDTF">2024-02-26T11:45:55Z</dcterms:modified>
</cp:coreProperties>
</file>

<file path=docProps/thumbnail.jpeg>
</file>