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1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2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3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9.xlsx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2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0.xlsx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3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</a:t>
            </a:r>
            <a:r>
              <a:rPr lang="ru-RU" sz="14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основных показателей исполнения муниципального бюджета за </a:t>
            </a:r>
            <a:r>
              <a:rPr lang="ru-RU" sz="1400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2021-2023 </a:t>
            </a:r>
            <a:r>
              <a:rPr lang="ru-RU" sz="14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годы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6365655604215476"/>
          <c:y val="2.97545235075797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6.7356234217250052E-3"/>
                  <c:y val="-5.95090470151593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13C-400D-9E7E-6C7719FCAC22}"/>
                </c:ext>
              </c:extLst>
            </c:dLbl>
            <c:dLbl>
              <c:idx val="1"/>
              <c:layout>
                <c:manualLayout>
                  <c:x val="-6.7356234217249844E-3"/>
                  <c:y val="-3.40051697229482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13C-400D-9E7E-6C7719FCAC22}"/>
                </c:ext>
              </c:extLst>
            </c:dLbl>
            <c:dLbl>
              <c:idx val="2"/>
              <c:layout>
                <c:manualLayout>
                  <c:x val="-1.7961662457933292E-2"/>
                  <c:y val="-3.82558159383167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13C-400D-9E7E-6C7719FCAC2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Отчет 2021г.</c:v>
                </c:pt>
                <c:pt idx="1">
                  <c:v>Отчет 2022г.</c:v>
                </c:pt>
                <c:pt idx="2">
                  <c:v>Отчет 2023г.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1309489.2</c:v>
                </c:pt>
                <c:pt idx="1">
                  <c:v>1403090.6</c:v>
                </c:pt>
                <c:pt idx="2">
                  <c:v>1654467.4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3C-400D-9E7E-6C7719FCAC2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7.6337065446216532E-2"/>
                  <c:y val="-1.70025848614741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13C-400D-9E7E-6C7719FCAC22}"/>
                </c:ext>
              </c:extLst>
            </c:dLbl>
            <c:dLbl>
              <c:idx val="1"/>
              <c:layout>
                <c:manualLayout>
                  <c:x val="7.8582273253458068E-2"/>
                  <c:y val="-8.50129243073705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13C-400D-9E7E-6C7719FCAC22}"/>
                </c:ext>
              </c:extLst>
            </c:dLbl>
            <c:dLbl>
              <c:idx val="2"/>
              <c:layout>
                <c:manualLayout>
                  <c:x val="8.3072688867941474E-2"/>
                  <c:y val="-8.50129243073705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13C-400D-9E7E-6C7719FCAC2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Отчет 2021г.</c:v>
                </c:pt>
                <c:pt idx="1">
                  <c:v>Отчет 2022г.</c:v>
                </c:pt>
                <c:pt idx="2">
                  <c:v>Отчет 2023г.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1235934.8999999999</c:v>
                </c:pt>
                <c:pt idx="1">
                  <c:v>1445894.6</c:v>
                </c:pt>
                <c:pt idx="2">
                  <c:v>1682987.7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3C-400D-9E7E-6C7719FCAC2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 (-);
Профицит (+)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4.2658948337591568E-2"/>
                  <c:y val="-4.25064621536853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13C-400D-9E7E-6C7719FCAC22}"/>
                </c:ext>
              </c:extLst>
            </c:dLbl>
            <c:dLbl>
              <c:idx val="1"/>
              <c:layout>
                <c:manualLayout>
                  <c:x val="4.9394571759316552E-2"/>
                  <c:y val="0.16577553709592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13C-400D-9E7E-6C7719FCAC22}"/>
                </c:ext>
              </c:extLst>
            </c:dLbl>
            <c:dLbl>
              <c:idx val="2"/>
              <c:layout>
                <c:manualLayout>
                  <c:x val="5.1639779566558214E-2"/>
                  <c:y val="0.144521971322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13C-400D-9E7E-6C7719FCAC2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Отчет 2021г.</c:v>
                </c:pt>
                <c:pt idx="1">
                  <c:v>Отчет 2022г.</c:v>
                </c:pt>
                <c:pt idx="2">
                  <c:v>Отчет 2023г.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73554.300000000047</c:v>
                </c:pt>
                <c:pt idx="1">
                  <c:v>-42804</c:v>
                </c:pt>
                <c:pt idx="2">
                  <c:v>-28520.300000000047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13C-400D-9E7E-6C7719FCAC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7092096"/>
        <c:axId val="247092488"/>
        <c:axId val="0"/>
      </c:bar3DChart>
      <c:catAx>
        <c:axId val="247092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7092488"/>
        <c:crosses val="autoZero"/>
        <c:auto val="1"/>
        <c:lblAlgn val="ctr"/>
        <c:lblOffset val="100"/>
        <c:noMultiLvlLbl val="0"/>
      </c:catAx>
      <c:valAx>
        <c:axId val="247092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7092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7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37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динамика межбюджетных трансфертов из муниципального бюджета бюджетам поселений Калачеевского муниципального района в </a:t>
            </a:r>
            <a:r>
              <a:rPr lang="ru-RU" sz="137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2021-2023 </a:t>
            </a:r>
            <a:r>
              <a:rPr lang="ru-RU" sz="137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гг.</a:t>
            </a:r>
          </a:p>
        </c:rich>
      </c:tx>
      <c:layout>
        <c:manualLayout>
          <c:xMode val="edge"/>
          <c:yMode val="edge"/>
          <c:x val="0.1482361445731597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7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665605861802364"/>
          <c:y val="0.25770804183468177"/>
          <c:w val="0.82346603018374809"/>
          <c:h val="0.6675000731435730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и динамика межбюджетных трансфертов из районного бюджета бюджетам послений Калачеевского муниципального района в 2020-2022 гг.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2020 г.</c:v>
                </c:pt>
                <c:pt idx="1">
                  <c:v>2021 г.</c:v>
                </c:pt>
                <c:pt idx="2">
                  <c:v>2022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179809.1</c:v>
                </c:pt>
                <c:pt idx="1">
                  <c:v>290742.3</c:v>
                </c:pt>
                <c:pt idx="2">
                  <c:v>251101.6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F6-43DD-83FC-D251AFBA1A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1081216"/>
        <c:axId val="321079256"/>
        <c:axId val="0"/>
      </c:bar3DChart>
      <c:catAx>
        <c:axId val="321081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21079256"/>
        <c:crosses val="autoZero"/>
        <c:auto val="1"/>
        <c:lblAlgn val="ctr"/>
        <c:lblOffset val="100"/>
        <c:noMultiLvlLbl val="0"/>
      </c:catAx>
      <c:valAx>
        <c:axId val="321079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1081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динамика расходов муниципального дорожного</a:t>
            </a:r>
            <a:r>
              <a:rPr lang="ru-RU" sz="18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фонда в </a:t>
            </a:r>
            <a:r>
              <a:rPr lang="ru-RU" sz="18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2021-2023 </a:t>
            </a:r>
            <a:r>
              <a:rPr lang="ru-RU" sz="18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гг.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2979056579163165"/>
          <c:y val="7.031249567467423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1.1102730152602217E-2"/>
          <c:y val="0.14554686604657566"/>
          <c:w val="0.95114798732855022"/>
          <c:h val="0.6712407313459194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Содержание автомобильных дорог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2021 г.</c:v>
                </c:pt>
                <c:pt idx="1">
                  <c:v>2022 г.</c:v>
                </c:pt>
                <c:pt idx="2">
                  <c:v>2023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16829.5</c:v>
                </c:pt>
                <c:pt idx="1">
                  <c:v>21432.3</c:v>
                </c:pt>
                <c:pt idx="2">
                  <c:v>22771.9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FA-456E-86B3-977CD6C84A0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Ремонт автомобильных дорог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2021 г.</c:v>
                </c:pt>
                <c:pt idx="1">
                  <c:v>2022 г.</c:v>
                </c:pt>
                <c:pt idx="2">
                  <c:v>2023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79710.2</c:v>
                </c:pt>
                <c:pt idx="1">
                  <c:v>53962.400000000001</c:v>
                </c:pt>
                <c:pt idx="2">
                  <c:v>58062.2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FA-456E-86B3-977CD6C84A0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21082000"/>
        <c:axId val="321082392"/>
      </c:barChart>
      <c:catAx>
        <c:axId val="321082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1082392"/>
        <c:crosses val="autoZero"/>
        <c:auto val="1"/>
        <c:lblAlgn val="ctr"/>
        <c:lblOffset val="100"/>
        <c:noMultiLvlLbl val="0"/>
      </c:catAx>
      <c:valAx>
        <c:axId val="32108239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21082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обслуживание долга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3.722893597062725E-2"/>
                  <c:y val="-0.124959720168941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ED4-4C5D-9F7B-9B98076C954A}"/>
                </c:ext>
              </c:extLst>
            </c:dLbl>
            <c:dLbl>
              <c:idx val="1"/>
              <c:layout>
                <c:manualLayout>
                  <c:x val="3.9555744468791454E-2"/>
                  <c:y val="-0.109339755147823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ED4-4C5D-9F7B-9B98076C954A}"/>
                </c:ext>
              </c:extLst>
            </c:dLbl>
            <c:dLbl>
              <c:idx val="2"/>
              <c:layout>
                <c:manualLayout>
                  <c:x val="4.4209361465119855E-2"/>
                  <c:y val="-0.10933975514782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ED4-4C5D-9F7B-9B98076C954A}"/>
                </c:ext>
              </c:extLst>
            </c:dLbl>
            <c:spPr>
              <a:solidFill>
                <a:prstClr val="white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2023 г.</c:v>
                </c:pt>
                <c:pt idx="1">
                  <c:v>2022 г.</c:v>
                </c:pt>
                <c:pt idx="2">
                  <c:v>2021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24.9</c:v>
                </c:pt>
                <c:pt idx="1">
                  <c:v>21.6</c:v>
                </c:pt>
                <c:pt idx="2">
                  <c:v>26.5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D4-4C5D-9F7B-9B98076C954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Муниципальный долг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2023 г.</c:v>
                </c:pt>
                <c:pt idx="1">
                  <c:v>2022 г.</c:v>
                </c:pt>
                <c:pt idx="2">
                  <c:v>2021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8172.9</c:v>
                </c:pt>
                <c:pt idx="1">
                  <c:v>15672.9</c:v>
                </c:pt>
                <c:pt idx="2">
                  <c:v>22172.9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ED4-4C5D-9F7B-9B98076C95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1075336"/>
        <c:axId val="321078864"/>
      </c:barChart>
      <c:catAx>
        <c:axId val="321075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1078864"/>
        <c:crosses val="autoZero"/>
        <c:auto val="1"/>
        <c:lblAlgn val="ctr"/>
        <c:lblOffset val="100"/>
        <c:noMultiLvlLbl val="0"/>
      </c:catAx>
      <c:valAx>
        <c:axId val="321078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1075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213572475599522"/>
          <c:y val="0.14845423489083645"/>
          <c:w val="0.867868400377245"/>
          <c:h val="0.64026616558491845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26.1</c:v>
                </c:pt>
                <c:pt idx="1">
                  <c:v>29.1</c:v>
                </c:pt>
                <c:pt idx="2">
                  <c:v>35.1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15-4704-B96E-C3486E167F7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73.900000000000006</c:v>
                </c:pt>
                <c:pt idx="1">
                  <c:v>70.900000000000006</c:v>
                </c:pt>
                <c:pt idx="2">
                  <c:v>64.900000000000006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915-4704-B96E-C3486E167F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8951072"/>
        <c:axId val="278952640"/>
        <c:axId val="0"/>
      </c:bar3DChart>
      <c:catAx>
        <c:axId val="278951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8952640"/>
        <c:crosses val="autoZero"/>
        <c:auto val="1"/>
        <c:lblAlgn val="ctr"/>
        <c:lblOffset val="100"/>
        <c:noMultiLvlLbl val="0"/>
      </c:catAx>
      <c:valAx>
        <c:axId val="27895264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278951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5463576679990996"/>
          <c:w val="0.95328730999600819"/>
          <c:h val="0.212957138853341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D7C-43B5-A203-DC9584E8003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B63-4194-B874-A63C8B5D7C0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6B63-4194-B874-A63C8B5D7C0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1D7C-43B5-A203-DC9584E8003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6B63-4194-B874-A63C8B5D7C0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1D7C-43B5-A203-DC9584E8003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D7C-43B5-A203-DC9584E8003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6B63-4194-B874-A63C8B5D7C0B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6B63-4194-B874-A63C8B5D7C0B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2-D167-45C5-9E8D-473E9F1C3761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F5C832A3-EDA7-46F3-85E5-AC8877014BB0}" type="PERCENTAGE">
                      <a:rPr lang="en-US" baseline="0" smtClean="0"/>
                      <a:pPr/>
                      <a:t>[ПРОЦЕНТ]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D7C-43B5-A203-DC9584E8003F}"/>
                </c:ext>
              </c:extLst>
            </c:dLbl>
            <c:dLbl>
              <c:idx val="3"/>
              <c:layout>
                <c:manualLayout>
                  <c:x val="-4.6949741200494289E-3"/>
                  <c:y val="-5.0061053352727973E-2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364038801956869E-2"/>
                      <c:h val="4.410247527663563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1D7C-43B5-A203-DC9584E8003F}"/>
                </c:ext>
              </c:extLst>
            </c:dLbl>
            <c:dLbl>
              <c:idx val="5"/>
              <c:layout>
                <c:manualLayout>
                  <c:x val="9.5576587974784437E-4"/>
                  <c:y val="-9.8588485575250295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D7C-43B5-A203-DC9584E8003F}"/>
                </c:ext>
              </c:extLst>
            </c:dLbl>
            <c:dLbl>
              <c:idx val="6"/>
              <c:layout>
                <c:manualLayout>
                  <c:x val="3.1980744616445032E-2"/>
                  <c:y val="-1.77734591210440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D7C-43B5-A203-DC9584E8003F}"/>
                </c:ext>
              </c:extLst>
            </c:dLbl>
            <c:dLbl>
              <c:idx val="8"/>
              <c:layout>
                <c:manualLayout>
                  <c:x val="-3.3193697400394212E-2"/>
                  <c:y val="-8.231481957431728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6B63-4194-B874-A63C8B5D7C0B}"/>
                </c:ext>
              </c:extLst>
            </c:dLbl>
            <c:dLbl>
              <c:idx val="9"/>
              <c:layout>
                <c:manualLayout>
                  <c:x val="4.3012597643021629E-2"/>
                  <c:y val="-4.581567018104071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D167-45C5-9E8D-473E9F1C3761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Налог на доходы физических лиц</c:v>
                </c:pt>
                <c:pt idx="1">
                  <c:v>Акцизы на нефтепродукты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имущества, находящегося в 
государственной и муниципальной собетсвенности</c:v>
                </c:pt>
                <c:pt idx="5">
                  <c:v>Платежи при пользовании природными ресурсами</c:v>
                </c:pt>
                <c:pt idx="6">
                  <c:v>Доходы от оказания платных услуг и компенсации затрат государства</c:v>
                </c:pt>
                <c:pt idx="7">
                  <c:v>Доходы от продажи материальных и нематериальных активов</c:v>
                </c:pt>
                <c:pt idx="8">
                  <c:v>Штрафы, сакции, возмещение ущерба</c:v>
                </c:pt>
                <c:pt idx="9">
                  <c:v>Прочие неналоговые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236583.5</c:v>
                </c:pt>
                <c:pt idx="1">
                  <c:v>23244.799999999999</c:v>
                </c:pt>
                <c:pt idx="2" formatCode="#,##0.00">
                  <c:v>37893.300000000003</c:v>
                </c:pt>
                <c:pt idx="3" formatCode="#,##0.00">
                  <c:v>5601.5</c:v>
                </c:pt>
                <c:pt idx="4" formatCode="#,##0">
                  <c:v>43646</c:v>
                </c:pt>
                <c:pt idx="5" formatCode="#,##0">
                  <c:v>1895.9</c:v>
                </c:pt>
                <c:pt idx="6" formatCode="#,##0.00">
                  <c:v>33539.300000000003</c:v>
                </c:pt>
                <c:pt idx="7" formatCode="#,##0.00">
                  <c:v>34973.599999999999</c:v>
                </c:pt>
                <c:pt idx="8">
                  <c:v>909.2</c:v>
                </c:pt>
                <c:pt idx="9">
                  <c:v>832.2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7C-43B5-A203-DC9584E800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0078132847034139E-2"/>
          <c:y val="0.45076359176592329"/>
          <c:w val="0.8645247018299802"/>
          <c:h val="0.540409936768200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none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межбюджетных трансфертов из областного бюджета в </a:t>
            </a:r>
            <a:r>
              <a:rPr lang="ru-RU" sz="1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none" spc="5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межбюджетных трансфертов из областного бюджета в 2023 году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757-4F97-9912-676708E7EA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757-4F97-9912-676708E7EA3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757-4F97-9912-676708E7EA3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757-4F97-9912-676708E7EA33}"/>
              </c:ext>
            </c:extLst>
          </c:dPt>
          <c:dLbls>
            <c:dLbl>
              <c:idx val="1"/>
              <c:layout>
                <c:manualLayout>
                  <c:x val="-3.9099961977596027E-2"/>
                  <c:y val="-1.4782034551243334E-16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757-4F97-9912-676708E7EA33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144497</c:v>
                </c:pt>
                <c:pt idx="1">
                  <c:v>326069</c:v>
                </c:pt>
                <c:pt idx="2">
                  <c:v>435200.1</c:v>
                </c:pt>
                <c:pt idx="3">
                  <c:v>84435.199999999997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DB-4F33-890E-7AB6BB3C085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Направление расходования целевых средств из областного бюджета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932-410B-AB51-7B663ACDEC5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932-410B-AB51-7B663ACDEC5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932-410B-AB51-7B663ACDEC5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932-410B-AB51-7B663ACDEC5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932-410B-AB51-7B663ACDEC5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932-410B-AB51-7B663ACDEC5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932-410B-AB51-7B663ACDEC59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932-410B-AB51-7B663ACDEC59}"/>
              </c:ext>
            </c:extLst>
          </c:dPt>
          <c:dLbls>
            <c:dLbl>
              <c:idx val="0"/>
              <c:layout>
                <c:manualLayout>
                  <c:x val="-0.14638787258452879"/>
                  <c:y val="-1.9525843569772432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932-410B-AB51-7B663ACDEC59}"/>
                </c:ext>
              </c:extLst>
            </c:dLbl>
            <c:dLbl>
              <c:idx val="1"/>
              <c:layout>
                <c:manualLayout>
                  <c:x val="1.4700018192409538E-2"/>
                  <c:y val="-6.404070365413502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932-410B-AB51-7B663ACDEC59}"/>
                </c:ext>
              </c:extLst>
            </c:dLbl>
            <c:dLbl>
              <c:idx val="2"/>
              <c:layout>
                <c:manualLayout>
                  <c:x val="1.102309945980182E-2"/>
                  <c:y val="-3.1072788129201342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932-410B-AB51-7B663ACDEC59}"/>
                </c:ext>
              </c:extLst>
            </c:dLbl>
            <c:dLbl>
              <c:idx val="3"/>
              <c:layout>
                <c:manualLayout>
                  <c:x val="-3.7795496490457561E-2"/>
                  <c:y val="-2.850436672905455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932-410B-AB51-7B663ACDEC59}"/>
                </c:ext>
              </c:extLst>
            </c:dLbl>
            <c:dLbl>
              <c:idx val="4"/>
              <c:layout>
                <c:manualLayout>
                  <c:x val="0.11616328208219172"/>
                  <c:y val="-5.402732030890893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932-410B-AB51-7B663ACDEC59}"/>
                </c:ext>
              </c:extLst>
            </c:dLbl>
            <c:dLbl>
              <c:idx val="6"/>
              <c:layout>
                <c:manualLayout>
                  <c:x val="-7.6042127985132451E-3"/>
                  <c:y val="-3.475955690207302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932-410B-AB51-7B663ACDEC59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Развитие образования</c:v>
                </c:pt>
                <c:pt idx="1">
                  <c:v>Капитальное строительство</c:v>
                </c:pt>
                <c:pt idx="2">
                  <c:v>Ремонт автомобильных дорог</c:v>
                </c:pt>
                <c:pt idx="3">
                  <c:v>Развитие и укрепление материально-технической базы домов культуры</c:v>
                </c:pt>
                <c:pt idx="4">
                  <c:v>ЖКХ, транспортное обеспечие</c:v>
                </c:pt>
                <c:pt idx="5">
                  <c:v>Социальная поддержка</c:v>
                </c:pt>
                <c:pt idx="6">
                  <c:v>Обеспечение жильем молодых семей</c:v>
                </c:pt>
                <c:pt idx="7">
                  <c:v>Прочие мероприятия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586689.19999999995</c:v>
                </c:pt>
                <c:pt idx="1">
                  <c:v>60586.6</c:v>
                </c:pt>
                <c:pt idx="2">
                  <c:v>58062.2</c:v>
                </c:pt>
                <c:pt idx="3">
                  <c:v>22320.3</c:v>
                </c:pt>
                <c:pt idx="4">
                  <c:v>169547.1</c:v>
                </c:pt>
                <c:pt idx="5">
                  <c:v>70002.3</c:v>
                </c:pt>
                <c:pt idx="6">
                  <c:v>3138.5</c:v>
                </c:pt>
                <c:pt idx="7">
                  <c:v>226003.8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44-4EAA-ABF3-E3100F6927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бюджета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.13049944566128552"/>
                  <c:y val="-0.302955305146960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AD0-4A28-B8A6-0B9FDA93E72F}"/>
                </c:ext>
              </c:extLst>
            </c:dLbl>
            <c:dLbl>
              <c:idx val="1"/>
              <c:layout>
                <c:manualLayout>
                  <c:x val="0.14423622941510506"/>
                  <c:y val="-0.361863281147757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AD0-4A28-B8A6-0B9FDA93E72F}"/>
                </c:ext>
              </c:extLst>
            </c:dLbl>
            <c:dLbl>
              <c:idx val="2"/>
              <c:layout>
                <c:manualLayout>
                  <c:x val="0.16255194108686444"/>
                  <c:y val="-0.28191674228953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AD0-4A28-B8A6-0B9FDA93E72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2021 г.</c:v>
                </c:pt>
                <c:pt idx="1">
                  <c:v>2022 г.</c:v>
                </c:pt>
                <c:pt idx="2">
                  <c:v>2023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1235934.8999999999</c:v>
                </c:pt>
                <c:pt idx="1">
                  <c:v>1445894.6</c:v>
                </c:pt>
                <c:pt idx="2">
                  <c:v>1682987.7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D0-4A28-B8A6-0B9FDA93E7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8955776"/>
        <c:axId val="278954208"/>
        <c:axId val="0"/>
      </c:bar3DChart>
      <c:catAx>
        <c:axId val="278955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8954208"/>
        <c:crosses val="autoZero"/>
        <c:auto val="1"/>
        <c:lblAlgn val="ctr"/>
        <c:lblOffset val="100"/>
        <c:noMultiLvlLbl val="0"/>
      </c:catAx>
      <c:valAx>
        <c:axId val="278954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8955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dirty="0"/>
              <a:t>Структура расходов муниципального бюджета по разделам классификации в </a:t>
            </a:r>
            <a:r>
              <a:rPr lang="ru-RU" dirty="0" smtClean="0"/>
              <a:t>20223 </a:t>
            </a:r>
            <a:r>
              <a:rPr lang="ru-RU" dirty="0"/>
              <a:t>году</a:t>
            </a:r>
          </a:p>
        </c:rich>
      </c:tx>
      <c:layout>
        <c:manualLayout>
          <c:xMode val="edge"/>
          <c:yMode val="edge"/>
          <c:x val="0.1826089780035083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827262655142721"/>
          <c:y val="7.5871316129655531E-2"/>
          <c:w val="0.59708457222621014"/>
          <c:h val="0.5234018823945059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муниципального бюджета по разделам классификации в 2022 году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3B7A-4241-885D-CE98209F68C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B7A-4241-885D-CE98209F68C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B7A-4241-885D-CE98209F68C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B7A-4241-885D-CE98209F68C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3B7A-4241-885D-CE98209F68C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B7A-4241-885D-CE98209F68CE}"/>
              </c:ext>
            </c:extLst>
          </c:dPt>
          <c:dLbls>
            <c:dLbl>
              <c:idx val="0"/>
              <c:layout>
                <c:manualLayout>
                  <c:x val="0.1000908067933757"/>
                  <c:y val="-1.972506980267319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B7A-4241-885D-CE98209F68CE}"/>
                </c:ext>
              </c:extLst>
            </c:dLbl>
            <c:dLbl>
              <c:idx val="1"/>
              <c:layout>
                <c:manualLayout>
                  <c:x val="-0.26824336220624734"/>
                  <c:y val="-2.958760470400986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B7A-4241-885D-CE98209F68CE}"/>
                </c:ext>
              </c:extLst>
            </c:dLbl>
            <c:dLbl>
              <c:idx val="2"/>
              <c:layout>
                <c:manualLayout>
                  <c:x val="-0.13812531337485867"/>
                  <c:y val="-2.761509772374247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B7A-4241-885D-CE98209F68CE}"/>
                </c:ext>
              </c:extLst>
            </c:dLbl>
            <c:dLbl>
              <c:idx val="3"/>
              <c:layout>
                <c:manualLayout>
                  <c:x val="-0.20218335091096032"/>
                  <c:y val="-2.169757678294054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7.2233407347989248E-2"/>
                      <c:h val="6.417481568320107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3B7A-4241-885D-CE98209F68CE}"/>
                </c:ext>
              </c:extLst>
            </c:dLbl>
            <c:dLbl>
              <c:idx val="4"/>
              <c:layout>
                <c:manualLayout>
                  <c:x val="-0.18016345222807656"/>
                  <c:y val="-9.8625349013365983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B7A-4241-885D-CE98209F68CE}"/>
                </c:ext>
              </c:extLst>
            </c:dLbl>
            <c:dLbl>
              <c:idx val="5"/>
              <c:layout>
                <c:manualLayout>
                  <c:x val="0.30727893447898164"/>
                  <c:y val="2.114247914928103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9.0249752570796912E-2"/>
                      <c:h val="6.614732266346841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3B7A-4241-885D-CE98209F68CE}"/>
                </c:ext>
              </c:extLst>
            </c:dLbl>
            <c:numFmt formatCode="0.00%" sourceLinked="0"/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расходы,
национальная оборона и безопасность</c:v>
                </c:pt>
                <c:pt idx="1">
                  <c:v>Национальная экономика</c:v>
                </c:pt>
                <c:pt idx="2">
                  <c:v>Жилищно-комунальное хозяйство</c:v>
                </c:pt>
                <c:pt idx="3">
                  <c:v>Охрана отружающей среды</c:v>
                </c:pt>
                <c:pt idx="4">
                  <c:v>Межбюджетные трансферы бюджетам
 муниципальных образований</c:v>
                </c:pt>
                <c:pt idx="5">
                  <c:v>Обслуживание государственного
(муниципального) долга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186876.9</c:v>
                </c:pt>
                <c:pt idx="1">
                  <c:v>205744.2</c:v>
                </c:pt>
                <c:pt idx="2">
                  <c:v>78569.2</c:v>
                </c:pt>
                <c:pt idx="3">
                  <c:v>7739</c:v>
                </c:pt>
                <c:pt idx="4">
                  <c:v>66528.5</c:v>
                </c:pt>
                <c:pt idx="5">
                  <c:v>24.9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7A-4241-885D-CE98209F68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3990383410524904E-2"/>
          <c:y val="0.62621117961954564"/>
          <c:w val="0.89163879908667809"/>
          <c:h val="0.362323099500338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бюджета на реализацию мероприятий в рамках региональных проектов на территории Калачеевского муниципального района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C93E-40B4-9E5A-40D5D1C947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93E-40B4-9E5A-40D5D1C94713}"/>
              </c:ext>
            </c:extLst>
          </c:dPt>
          <c:dLbls>
            <c:dLbl>
              <c:idx val="0"/>
              <c:layout>
                <c:manualLayout>
                  <c:x val="0.1397998198673816"/>
                  <c:y val="3.2612100886946271E-2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93E-40B4-9E5A-40D5D1C94713}"/>
                </c:ext>
              </c:extLst>
            </c:dLbl>
            <c:dLbl>
              <c:idx val="1"/>
              <c:layout>
                <c:manualLayout>
                  <c:x val="-0.12581983788064355"/>
                  <c:y val="-5.6527641537373809E-2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93E-40B4-9E5A-40D5D1C94713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Образование</c:v>
                </c:pt>
                <c:pt idx="1">
                  <c:v>Культура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7569.9</c:v>
                </c:pt>
                <c:pt idx="1">
                  <c:v>5102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3E-40B4-9E5A-40D5D1C947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/>
              <a:t>Динамика</a:t>
            </a:r>
            <a:r>
              <a:rPr lang="ru-RU" sz="1600" baseline="0" dirty="0"/>
              <a:t> расходов бюджета на реализацию мероприятий в рамках региональных проектов на территории Калачеевского муниципального района за </a:t>
            </a:r>
            <a:r>
              <a:rPr lang="ru-RU" sz="1600" baseline="0" dirty="0" smtClean="0"/>
              <a:t>2021 </a:t>
            </a:r>
            <a:r>
              <a:rPr lang="ru-RU" sz="1600" baseline="0" dirty="0"/>
              <a:t>– </a:t>
            </a:r>
            <a:r>
              <a:rPr lang="ru-RU" sz="1600" baseline="0" dirty="0" smtClean="0"/>
              <a:t>2023 </a:t>
            </a:r>
            <a:r>
              <a:rPr lang="ru-RU" sz="1600" baseline="0" dirty="0"/>
              <a:t>годы</a:t>
            </a:r>
            <a:endParaRPr lang="ru-RU" sz="1600" dirty="0"/>
          </a:p>
        </c:rich>
      </c:tx>
      <c:layout>
        <c:manualLayout>
          <c:xMode val="edge"/>
          <c:yMode val="edge"/>
          <c:x val="0.14996588108258593"/>
          <c:y val="2.16485563140315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Федеральный бюджет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2021 г.</c:v>
                </c:pt>
                <c:pt idx="1">
                  <c:v>2022 г.</c:v>
                </c:pt>
                <c:pt idx="2">
                  <c:v>2023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24826.6</c:v>
                </c:pt>
                <c:pt idx="1">
                  <c:v>909.4</c:v>
                </c:pt>
                <c:pt idx="2">
                  <c:v>12517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36-45AA-8B6A-CA1EB61128B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Областной бюджет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2021 г.</c:v>
                </c:pt>
                <c:pt idx="1">
                  <c:v>2022 г.</c:v>
                </c:pt>
                <c:pt idx="2">
                  <c:v>2023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522.1</c:v>
                </c:pt>
                <c:pt idx="1">
                  <c:v>18.7</c:v>
                </c:pt>
                <c:pt idx="2">
                  <c:v>153.30000000000001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36-45AA-8B6A-CA1EB61128B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Муниципальный бюджет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2021 г.</c:v>
                </c:pt>
                <c:pt idx="1">
                  <c:v>2022 г.</c:v>
                </c:pt>
                <c:pt idx="2">
                  <c:v>2023 г.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5.4</c:v>
                </c:pt>
                <c:pt idx="1">
                  <c:v>2.8</c:v>
                </c:pt>
                <c:pt idx="2">
                  <c:v>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36-45AA-8B6A-CA1EB61128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1080040"/>
        <c:axId val="321079648"/>
        <c:axId val="0"/>
      </c:bar3DChart>
      <c:catAx>
        <c:axId val="321080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1079648"/>
        <c:crosses val="autoZero"/>
        <c:auto val="1"/>
        <c:lblAlgn val="ctr"/>
        <c:lblOffset val="100"/>
        <c:noMultiLvlLbl val="0"/>
      </c:catAx>
      <c:valAx>
        <c:axId val="321079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1080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30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0.15214</cdr:x>
      <cdr:y>0.2686</cdr:y>
    </cdr:from>
    <cdr:to>
      <cdr:x>0.30586</cdr:x>
      <cdr:y>0.33609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04994" y="1575730"/>
          <a:ext cx="914374" cy="3959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25 354,1</a:t>
          </a:r>
        </a:p>
      </cdr:txBody>
    </cdr:sp>
  </cdr:relSizeAnchor>
  <cdr:relSizeAnchor xmlns:cdr="http://schemas.openxmlformats.org/drawingml/2006/chartDrawing">
    <cdr:from>
      <cdr:x>0.18944</cdr:x>
      <cdr:y>0.3246</cdr:y>
    </cdr:from>
    <cdr:to>
      <cdr:x>0.34316</cdr:x>
      <cdr:y>0.48047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26826" y="190427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0.58842</cdr:x>
      <cdr:y>0.4949</cdr:y>
    </cdr:from>
    <cdr:to>
      <cdr:x>0.77055</cdr:x>
      <cdr:y>0.55436</cdr:y>
    </cdr:to>
    <cdr:sp macro="" textlink="">
      <cdr:nvSpPr>
        <cdr:cNvPr id="4" name="TextBox 3"/>
        <cdr:cNvSpPr txBox="1"/>
      </cdr:nvSpPr>
      <cdr:spPr>
        <a:xfrm xmlns:a="http://schemas.openxmlformats.org/drawingml/2006/main" rot="20703893">
          <a:off x="3500111" y="2903318"/>
          <a:ext cx="1083356" cy="3488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(В </a:t>
          </a:r>
          <a:r>
            <a: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13,61</a:t>
          </a:r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раз)</a:t>
          </a:r>
        </a:p>
      </cdr:txBody>
    </cdr:sp>
  </cdr:relSizeAnchor>
  <cdr:relSizeAnchor xmlns:cdr="http://schemas.openxmlformats.org/drawingml/2006/chartDrawing">
    <cdr:from>
      <cdr:x>0.52825</cdr:x>
      <cdr:y>0.29937</cdr:y>
    </cdr:from>
    <cdr:to>
      <cdr:x>0.58367</cdr:x>
      <cdr:y>0.50439</cdr:y>
    </cdr:to>
    <cdr:sp macro="" textlink="">
      <cdr:nvSpPr>
        <cdr:cNvPr id="5" name="TextBox 4"/>
        <cdr:cNvSpPr txBox="1"/>
      </cdr:nvSpPr>
      <cdr:spPr>
        <a:xfrm xmlns:a="http://schemas.openxmlformats.org/drawingml/2006/main" rot="3123586">
          <a:off x="2705680" y="2192780"/>
          <a:ext cx="1202738" cy="3296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(В 27,24 </a:t>
          </a:r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</a:t>
          </a:r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а</a:t>
          </a:r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 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0.81741</cdr:x>
      <cdr:y>0.52463</cdr:y>
    </cdr:from>
    <cdr:to>
      <cdr:x>0.97113</cdr:x>
      <cdr:y>0.62881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4862204" y="3077723"/>
          <a:ext cx="914400" cy="611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12 671,9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0.45858</cdr:x>
      <cdr:y>0.18617</cdr:y>
    </cdr:from>
    <cdr:to>
      <cdr:x>0.65167</cdr:x>
      <cdr:y>0.29873</cdr:y>
    </cdr:to>
    <cdr:sp macro="" textlink="">
      <cdr:nvSpPr>
        <cdr:cNvPr id="2" name="TextBox 15"/>
        <cdr:cNvSpPr txBox="1"/>
      </cdr:nvSpPr>
      <cdr:spPr>
        <a:xfrm xmlns:a="http://schemas.openxmlformats.org/drawingml/2006/main">
          <a:off x="2144186" y="865394"/>
          <a:ext cx="902811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290 742,3</a:t>
          </a:r>
        </a:p>
        <a:p xmlns:a="http://schemas.openxmlformats.org/drawingml/2006/main">
          <a:pPr algn="ctr"/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161,7%</a:t>
          </a:r>
        </a:p>
      </cdr:txBody>
    </cdr:sp>
  </cdr:relSizeAnchor>
  <cdr:relSizeAnchor xmlns:cdr="http://schemas.openxmlformats.org/drawingml/2006/chartDrawing">
    <cdr:from>
      <cdr:x>0.80691</cdr:x>
      <cdr:y>0.25224</cdr:y>
    </cdr:from>
    <cdr:to>
      <cdr:x>1</cdr:x>
      <cdr:y>0.3648</cdr:y>
    </cdr:to>
    <cdr:sp macro="" textlink="">
      <cdr:nvSpPr>
        <cdr:cNvPr id="3" name="TextBox 15"/>
        <cdr:cNvSpPr txBox="1"/>
      </cdr:nvSpPr>
      <cdr:spPr>
        <a:xfrm xmlns:a="http://schemas.openxmlformats.org/drawingml/2006/main">
          <a:off x="3772884" y="1172499"/>
          <a:ext cx="902811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251 101,6</a:t>
          </a:r>
        </a:p>
        <a:p xmlns:a="http://schemas.openxmlformats.org/drawingml/2006/main">
          <a:pPr algn="ctr"/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86,4%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0.38458</cdr:x>
      <cdr:y>0.25499</cdr:y>
    </cdr:from>
    <cdr:to>
      <cdr:x>0.57916</cdr:x>
      <cdr:y>0.35528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199531" y="1381711"/>
          <a:ext cx="1112864" cy="54343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75 394,7</a:t>
          </a:r>
        </a:p>
        <a:p xmlns:a="http://schemas.openxmlformats.org/drawingml/2006/main">
          <a:pPr algn="ctr"/>
          <a:r>
            <a: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(78,1 %)</a:t>
          </a:r>
        </a:p>
      </cdr:txBody>
    </cdr:sp>
  </cdr:relSizeAnchor>
  <cdr:relSizeAnchor xmlns:cdr="http://schemas.openxmlformats.org/drawingml/2006/chartDrawing">
    <cdr:from>
      <cdr:x>0.71049</cdr:x>
      <cdr:y>0.22495</cdr:y>
    </cdr:from>
    <cdr:to>
      <cdr:x>0.90506</cdr:x>
      <cdr:y>0.32525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4063492" y="1218930"/>
          <a:ext cx="1112807" cy="54349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80 834,1</a:t>
          </a:r>
          <a:endParaRPr lang="ru-RU" sz="1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ctr"/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(107,2 </a:t>
          </a:r>
          <a:r>
            <a: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%)</a:t>
          </a:r>
        </a:p>
      </cdr:txBody>
    </cdr:sp>
  </cdr:relSizeAnchor>
  <cdr:relSizeAnchor xmlns:cdr="http://schemas.openxmlformats.org/drawingml/2006/chartDrawing">
    <cdr:from>
      <cdr:x>0.58543</cdr:x>
      <cdr:y>0.25976</cdr:y>
    </cdr:from>
    <cdr:to>
      <cdr:x>0.70655</cdr:x>
      <cdr:y>0.31249</cdr:y>
    </cdr:to>
    <cdr:sp macro="" textlink="">
      <cdr:nvSpPr>
        <cdr:cNvPr id="4" name="Шеврон 3"/>
        <cdr:cNvSpPr/>
      </cdr:nvSpPr>
      <cdr:spPr>
        <a:xfrm xmlns:a="http://schemas.openxmlformats.org/drawingml/2006/main" rot="20555278">
          <a:off x="3348258" y="1407562"/>
          <a:ext cx="692699" cy="285729"/>
        </a:xfrm>
        <a:prstGeom xmlns:a="http://schemas.openxmlformats.org/drawingml/2006/main" prst="chevron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064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83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116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89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552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72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414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84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119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278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923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352CB-E285-42F2-8D78-3DA3A27E3AB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494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193" y="262928"/>
            <a:ext cx="1800418" cy="1893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55890" y="624949"/>
            <a:ext cx="5288260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решению </a:t>
            </a:r>
          </a:p>
          <a:p>
            <a:pPr lvl="0" algn="ctr"/>
            <a:r>
              <a:rPr lang="ru-RU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Совета народных депутатов</a:t>
            </a:r>
          </a:p>
          <a:p>
            <a:pPr lvl="0" algn="ctr"/>
            <a:r>
              <a:rPr lang="ru-RU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Калачеевского муниципального района Воронежской области </a:t>
            </a:r>
          </a:p>
          <a:p>
            <a:pPr lvl="0" algn="ctr"/>
            <a:r>
              <a:rPr lang="ru-RU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«Утверждение годового отчета об исполнении бюджета Калачеевского муниципального района за 2023 год»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32149" y="2481560"/>
            <a:ext cx="7175362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</a:t>
            </a:r>
          </a:p>
          <a:p>
            <a:pPr algn="ctr"/>
            <a:r>
              <a:rPr lang="ru-RU" sz="96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граждан</a:t>
            </a:r>
          </a:p>
        </p:txBody>
      </p:sp>
    </p:spTree>
    <p:extLst>
      <p:ext uri="{BB962C8B-B14F-4D97-AF65-F5344CB8AC3E}">
        <p14:creationId xmlns:p14="http://schemas.microsoft.com/office/powerpoint/2010/main" val="905338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91705" y="0"/>
            <a:ext cx="11240219" cy="50614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 Расходы на реализацию национальных проектов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34498145"/>
              </p:ext>
            </p:extLst>
          </p:nvPr>
        </p:nvGraphicFramePr>
        <p:xfrm>
          <a:off x="491705" y="719666"/>
          <a:ext cx="4542209" cy="5841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010840" y="3772337"/>
            <a:ext cx="15039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12 671,9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954885743"/>
              </p:ext>
            </p:extLst>
          </p:nvPr>
        </p:nvGraphicFramePr>
        <p:xfrm>
          <a:off x="5872899" y="694614"/>
          <a:ext cx="5948313" cy="5866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371578" y="5143546"/>
            <a:ext cx="64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930,9</a:t>
            </a:r>
          </a:p>
        </p:txBody>
      </p:sp>
      <p:sp>
        <p:nvSpPr>
          <p:cNvPr id="15" name="Выгнутая вверх стрелка 14"/>
          <p:cNvSpPr/>
          <p:nvPr/>
        </p:nvSpPr>
        <p:spPr>
          <a:xfrm rot="19803241">
            <a:off x="8587305" y="3985631"/>
            <a:ext cx="2184761" cy="738358"/>
          </a:xfrm>
          <a:prstGeom prst="curved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 rot="3900880">
            <a:off x="7057451" y="3247775"/>
            <a:ext cx="3488249" cy="969530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-785345" y="227194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6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872899" y="1485215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7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4077496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83079" y="69011"/>
            <a:ext cx="11240219" cy="5061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трансферы бюджетам муниципальных образований Калачеевского муниципального района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04931" y="880009"/>
            <a:ext cx="10596513" cy="1060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бюджетам городского и сельских поселений предоставлены межбюджетные трансферы из муниципального бюджета в сумме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334627,4тысяч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100%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уточненного плана на год (таблица 5).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динамика межбюджетных трансферов из муниципального бюджета городского и сельских поселений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представлена на рисунке 8.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198564"/>
              </p:ext>
            </p:extLst>
          </p:nvPr>
        </p:nvGraphicFramePr>
        <p:xfrm>
          <a:off x="483079" y="2849649"/>
          <a:ext cx="6389063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89">
                  <a:extLst>
                    <a:ext uri="{9D8B030D-6E8A-4147-A177-3AD203B41FA5}">
                      <a16:colId xmlns:a16="http://schemas.microsoft.com/office/drawing/2014/main" val="384009993"/>
                    </a:ext>
                  </a:extLst>
                </a:gridCol>
                <a:gridCol w="1386682">
                  <a:extLst>
                    <a:ext uri="{9D8B030D-6E8A-4147-A177-3AD203B41FA5}">
                      <a16:colId xmlns:a16="http://schemas.microsoft.com/office/drawing/2014/main" val="2515041280"/>
                    </a:ext>
                  </a:extLst>
                </a:gridCol>
                <a:gridCol w="1225812">
                  <a:extLst>
                    <a:ext uri="{9D8B030D-6E8A-4147-A177-3AD203B41FA5}">
                      <a16:colId xmlns:a16="http://schemas.microsoft.com/office/drawing/2014/main" val="1832745921"/>
                    </a:ext>
                  </a:extLst>
                </a:gridCol>
                <a:gridCol w="1211080">
                  <a:extLst>
                    <a:ext uri="{9D8B030D-6E8A-4147-A177-3AD203B41FA5}">
                      <a16:colId xmlns:a16="http://schemas.microsoft.com/office/drawing/2014/main" val="431901276"/>
                    </a:ext>
                  </a:extLst>
                </a:gridCol>
              </a:tblGrid>
              <a:tr h="485125"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840368"/>
                  </a:ext>
                </a:extLst>
              </a:tr>
              <a:tr h="271471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286768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251101,6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8061265"/>
                  </a:ext>
                </a:extLst>
              </a:tr>
              <a:tr h="268329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6408594"/>
                  </a:ext>
                </a:extLst>
              </a:tr>
              <a:tr h="485125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Выравнивание бюджетной обеспеченности поселений за счет субвенций  из областного бюджета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8694672"/>
                  </a:ext>
                </a:extLst>
              </a:tr>
              <a:tr h="485125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Выравнивание бюджетной обеспеченности поселений за счет субвенций из муниципального бюджета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8051,5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8051,5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1290582"/>
                  </a:ext>
                </a:extLst>
              </a:tr>
              <a:tr h="485125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Прочие межбюджетные трансферы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269011,5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233345,1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498388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37478" y="2095596"/>
            <a:ext cx="5880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трансферы из муниципального бюджета поселениям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в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27341" y="2387984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5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952222287"/>
              </p:ext>
            </p:extLst>
          </p:nvPr>
        </p:nvGraphicFramePr>
        <p:xfrm>
          <a:off x="7315200" y="1940944"/>
          <a:ext cx="4675695" cy="464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Выгнутая вверх стрелка 13"/>
          <p:cNvSpPr/>
          <p:nvPr/>
        </p:nvSpPr>
        <p:spPr>
          <a:xfrm rot="18799523">
            <a:off x="8518865" y="3413494"/>
            <a:ext cx="1216152" cy="446339"/>
          </a:xfrm>
          <a:prstGeom prst="curved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 rot="1795792">
            <a:off x="10241619" y="3109151"/>
            <a:ext cx="1141453" cy="378747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91685" y="378064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179 809,1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72,2 %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927341" y="269493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8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3522788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91705" y="0"/>
            <a:ext cx="11240219" cy="50614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3.3 Муниципальный дорожный фонд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1705" y="842573"/>
            <a:ext cx="521898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Дорожный фонд определен бюджетным законодательством как часть средств бюджета, подлежащая использованию в целях финансового обеспечения дорожной деятельности в отношении автомобильных дорог общего пользования, а также капитального ремонта и ремонта дворовых территорий многоквартирных домов, проездов к дворовым территориям многоквартирных домов населенных пунктов.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средств дорожного фонда Калачеевского муниципального района осуществляется в порядке, установленном Решением Совета народных депутатов Калачеевского муниципального района.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дорожным фондам относятся Федеральный дорожный фонд, дорожные фонды субъектов Российской Федерации и муниципальные дорожные фонды.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состоянию на 1 января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бюджетные ассигнования Муниципального дорожного фонда по уточненной росписи составили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81 404,9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рублей. Исполнение расходов в рамках Муниципального дорожного фонда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составило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80 834,1 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рублей, или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99,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к уточненной росписи. Структура и динамика расходов муниципального дорожного фонда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2021-2023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годах представлена на рисунке 9.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344229791"/>
              </p:ext>
            </p:extLst>
          </p:nvPr>
        </p:nvGraphicFramePr>
        <p:xfrm>
          <a:off x="5909094" y="978459"/>
          <a:ext cx="5719314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360692" y="1816706"/>
            <a:ext cx="1112808" cy="5434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96 539,7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(129 %)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822830" y="516794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9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2" name="Шеврон 1"/>
          <p:cNvSpPr/>
          <p:nvPr/>
        </p:nvSpPr>
        <p:spPr>
          <a:xfrm rot="1287464">
            <a:off x="7402608" y="2315170"/>
            <a:ext cx="707579" cy="335896"/>
          </a:xfrm>
          <a:prstGeom prst="chevron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710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833586"/>
            <a:ext cx="10515600" cy="134027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состоянию на 1 января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объем муниципального долга Калачеевского муниципального района составил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8172,9тыс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рублей, снизившись за год 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67500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рублей. 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объема муниципального долга за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2021–2023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годы представлено в таблице 6. 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объем расходов на обслуживание муниципального внутреннего долга составил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24,9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или 100% от уточненной росписи.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5262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Bahnschrift Light Condensed" panose="020B0502040204020203" pitchFamily="34" charset="0"/>
              </a:rPr>
              <a:t>4</a:t>
            </a:r>
            <a:r>
              <a:rPr lang="ru-RU" sz="4400" dirty="0">
                <a:latin typeface="Bahnschrift Light Condensed" panose="020B0502040204020203" pitchFamily="34" charset="0"/>
              </a:rPr>
              <a:t>. Муниципальный долг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" y="2296566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долг Калачеевского муниципального района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909254"/>
              </p:ext>
            </p:extLst>
          </p:nvPr>
        </p:nvGraphicFramePr>
        <p:xfrm>
          <a:off x="838198" y="3329278"/>
          <a:ext cx="5183039" cy="1702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5411">
                  <a:extLst>
                    <a:ext uri="{9D8B030D-6E8A-4147-A177-3AD203B41FA5}">
                      <a16:colId xmlns:a16="http://schemas.microsoft.com/office/drawing/2014/main" val="2182080573"/>
                    </a:ext>
                  </a:extLst>
                </a:gridCol>
                <a:gridCol w="822949">
                  <a:extLst>
                    <a:ext uri="{9D8B030D-6E8A-4147-A177-3AD203B41FA5}">
                      <a16:colId xmlns:a16="http://schemas.microsoft.com/office/drawing/2014/main" val="1622693744"/>
                    </a:ext>
                  </a:extLst>
                </a:gridCol>
                <a:gridCol w="983412">
                  <a:extLst>
                    <a:ext uri="{9D8B030D-6E8A-4147-A177-3AD203B41FA5}">
                      <a16:colId xmlns:a16="http://schemas.microsoft.com/office/drawing/2014/main" val="4258632458"/>
                    </a:ext>
                  </a:extLst>
                </a:gridCol>
                <a:gridCol w="871267">
                  <a:extLst>
                    <a:ext uri="{9D8B030D-6E8A-4147-A177-3AD203B41FA5}">
                      <a16:colId xmlns:a16="http://schemas.microsoft.com/office/drawing/2014/main" val="2602791411"/>
                    </a:ext>
                  </a:extLst>
                </a:gridCol>
              </a:tblGrid>
              <a:tr h="280801"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</a:t>
                      </a:r>
                      <a:r>
                        <a:rPr lang="ru-RU" sz="1400" i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512010"/>
                  </a:ext>
                </a:extLst>
              </a:tr>
              <a:tr h="280801"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</a:t>
                      </a:r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3161959"/>
                  </a:ext>
                </a:extLst>
              </a:tr>
              <a:tr h="280801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долг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22 172,9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15 672,9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8172,9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9611607"/>
                  </a:ext>
                </a:extLst>
              </a:tr>
              <a:tr h="788510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Отношение муниципального долга к налоговым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неналоговым доходам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4,76 %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1,89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72142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25254" y="2796714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6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3445760539"/>
              </p:ext>
            </p:extLst>
          </p:nvPr>
        </p:nvGraphicFramePr>
        <p:xfrm>
          <a:off x="6513922" y="3258379"/>
          <a:ext cx="5458120" cy="325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876042" y="273019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10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186243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815588" y="247650"/>
            <a:ext cx="8728641" cy="259228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0" rIns="0" bIns="0" anchor="b">
            <a:noAutofit/>
          </a:bodyPr>
          <a:lstStyle/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Контактная информация для граждан:</a:t>
            </a:r>
          </a:p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Segoe UI"/>
                <a:cs typeface="Times New Roman" pitchFamily="18" charset="0"/>
              </a:rPr>
              <a:t> </a:t>
            </a: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Местонахождение   </a:t>
            </a:r>
          </a:p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300" b="1" spc="10" dirty="0">
                <a:solidFill>
                  <a:schemeClr val="tx1"/>
                </a:solidFill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  </a:t>
            </a: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Финансового отдела администрации Калачеевского муниципального района Воронежской области:  </a:t>
            </a:r>
          </a:p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300" b="1" spc="10" dirty="0">
                <a:solidFill>
                  <a:schemeClr val="tx1"/>
                </a:solidFill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  </a:t>
            </a: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397600, Воронежская область, город Калач, пл.Ленина, 8</a:t>
            </a:r>
            <a:b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/>
            </a:r>
            <a:b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Контактные телефоны: (47363) 21-0-32</a:t>
            </a:r>
            <a:b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Факс (47363) 22-4-43</a:t>
            </a:r>
          </a:p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/>
            </a:r>
            <a:b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График работы: понедельник - пятница с 8-00 до 17-00</a:t>
            </a:r>
          </a:p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/>
            </a:r>
            <a:b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Адрес электронной почты:     </a:t>
            </a:r>
            <a:r>
              <a:rPr lang="en-US" sz="1300" b="1" spc="10" dirty="0">
                <a:solidFill>
                  <a:schemeClr val="tx1"/>
                </a:solidFill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otdfin.kalach@govvrn.ru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012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39350"/>
            <a:ext cx="12192000" cy="1672595"/>
          </a:xfrm>
        </p:spPr>
        <p:txBody>
          <a:bodyPr>
            <a:normAutofit/>
          </a:bodyPr>
          <a:lstStyle/>
          <a:p>
            <a:r>
              <a:rPr lang="ru-RU" sz="4400" dirty="0">
                <a:latin typeface="Bahnschrift Light Condensed" panose="020B0502040204020203" pitchFamily="34" charset="0"/>
              </a:rPr>
              <a:t>1. Основные показатели исполнения муниципального бюджета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2128" y="832960"/>
            <a:ext cx="10846279" cy="2548596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муниципального бюджета за 2023 год осуществлялось в соответствии с решением Совета народных депутатов от 21.12.2022 №207: «О муниципальном бюджете на 2023 год и плановый период 2024 и 2025 годов», и нормативными правовыми актами, принятыми в их исполнение.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основных показателей муниципального бюджета за 2023 год составило: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 доходам – 1654467,4 тыс. рублей (98,8% к плану на год);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 расходам – 1682987,7 тыс. рублей (97,6% к плану на год).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муниципального бюджета за 2023 год составил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28520,3тыс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рублей.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исполнения муниципального бюджета в 2023 году представлены в таблице 1.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основных показателей исполнения муниципального бюджета за последние 3 года представлена в рисунке 1.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677858"/>
              </p:ext>
            </p:extLst>
          </p:nvPr>
        </p:nvGraphicFramePr>
        <p:xfrm>
          <a:off x="782128" y="3804536"/>
          <a:ext cx="4940062" cy="284297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779917">
                  <a:extLst>
                    <a:ext uri="{9D8B030D-6E8A-4147-A177-3AD203B41FA5}">
                      <a16:colId xmlns:a16="http://schemas.microsoft.com/office/drawing/2014/main" val="3775379530"/>
                    </a:ext>
                  </a:extLst>
                </a:gridCol>
                <a:gridCol w="1150190">
                  <a:extLst>
                    <a:ext uri="{9D8B030D-6E8A-4147-A177-3AD203B41FA5}">
                      <a16:colId xmlns:a16="http://schemas.microsoft.com/office/drawing/2014/main" val="111058856"/>
                    </a:ext>
                  </a:extLst>
                </a:gridCol>
                <a:gridCol w="1201946">
                  <a:extLst>
                    <a:ext uri="{9D8B030D-6E8A-4147-A177-3AD203B41FA5}">
                      <a16:colId xmlns:a16="http://schemas.microsoft.com/office/drawing/2014/main" val="2854112278"/>
                    </a:ext>
                  </a:extLst>
                </a:gridCol>
                <a:gridCol w="808009">
                  <a:extLst>
                    <a:ext uri="{9D8B030D-6E8A-4147-A177-3AD203B41FA5}">
                      <a16:colId xmlns:a16="http://schemas.microsoft.com/office/drawing/2014/main" val="821592252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</a:t>
                      </a:r>
                      <a:r>
                        <a:rPr lang="ru-RU" sz="12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план на </a:t>
                      </a:r>
                      <a:r>
                        <a:rPr lang="ru-RU" sz="12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</a:t>
                      </a:r>
                      <a:r>
                        <a:rPr lang="ru-RU" sz="12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</a:t>
                      </a:r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r>
                        <a:rPr lang="ru-RU" sz="12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ru-RU" sz="1200" b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</a:t>
                      </a:r>
                      <a:r>
                        <a:rPr lang="ru-RU" sz="1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1662224"/>
                  </a:ext>
                </a:extLst>
              </a:tr>
              <a:tr h="282659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 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1674722,3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1654467,7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98,8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9283889"/>
                  </a:ext>
                </a:extLst>
              </a:tr>
              <a:tr h="248249">
                <a:tc>
                  <a:txBody>
                    <a:bodyPr/>
                    <a:lstStyle/>
                    <a:p>
                      <a:pPr algn="l"/>
                      <a:r>
                        <a:rPr lang="ru-RU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981016"/>
                  </a:ext>
                </a:extLst>
              </a:tr>
              <a:tr h="364035">
                <a:tc>
                  <a:txBody>
                    <a:bodyPr/>
                    <a:lstStyle/>
                    <a:p>
                      <a:pPr algn="l"/>
                      <a:r>
                        <a:rPr lang="ru-RU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</a:t>
                      </a:r>
                      <a:r>
                        <a:rPr lang="ru-RU" sz="1200" i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неналоговые доходы</a:t>
                      </a:r>
                      <a:endParaRPr lang="ru-RU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415084,0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431589,3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103,9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2274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1259638,3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1222878,4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97,1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33102"/>
                  </a:ext>
                </a:extLst>
              </a:tr>
              <a:tr h="260518">
                <a:tc>
                  <a:txBody>
                    <a:bodyPr/>
                    <a:lstStyle/>
                    <a:p>
                      <a:pPr algn="l"/>
                      <a:r>
                        <a:rPr lang="ru-RU" sz="12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1725002,0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1682987,7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97,6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0430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(-),</a:t>
                      </a:r>
                      <a:r>
                        <a:rPr lang="ru-RU" sz="1200" b="1" i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Профицит (+)</a:t>
                      </a:r>
                      <a:endParaRPr lang="ru-RU" sz="12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-50279,7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-28520,0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03985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46023" y="3342871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933560805"/>
              </p:ext>
            </p:extLst>
          </p:nvPr>
        </p:nvGraphicFramePr>
        <p:xfrm>
          <a:off x="6360104" y="3704734"/>
          <a:ext cx="5656492" cy="2987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683977" y="338155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128" y="3281316"/>
            <a:ext cx="4418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исполнений муниципального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в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</p:txBody>
      </p:sp>
    </p:spTree>
    <p:extLst>
      <p:ext uri="{BB962C8B-B14F-4D97-AF65-F5344CB8AC3E}">
        <p14:creationId xmlns:p14="http://schemas.microsoft.com/office/powerpoint/2010/main" val="2143550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747324"/>
            <a:ext cx="10515600" cy="5811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Фактическое поступление доходов за 2023 год составило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1654467,7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что на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0254,6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меньше плана на год, в том числе поступления налоговых и неналоговых доходов 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415084тыс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с превышением плана на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16505,3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безвозмездные поступления 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1222878,4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что на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36759,9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ниже плановых назначений. Основные показатели доходов муниципального бюджета за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представлены в таблице 2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69874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Bahnschrift Light Condensed" panose="020B0502040204020203" pitchFamily="34" charset="0"/>
              </a:rPr>
              <a:t>2</a:t>
            </a:r>
            <a:r>
              <a:rPr lang="ru-RU" sz="4400" dirty="0">
                <a:latin typeface="Bahnschrift Light Condensed" panose="020B0502040204020203" pitchFamily="34" charset="0"/>
              </a:rPr>
              <a:t>. Доходы муниципального бюджета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80782"/>
              </p:ext>
            </p:extLst>
          </p:nvPr>
        </p:nvGraphicFramePr>
        <p:xfrm>
          <a:off x="838199" y="1657478"/>
          <a:ext cx="10902351" cy="5131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8182">
                  <a:extLst>
                    <a:ext uri="{9D8B030D-6E8A-4147-A177-3AD203B41FA5}">
                      <a16:colId xmlns:a16="http://schemas.microsoft.com/office/drawing/2014/main" val="3409230545"/>
                    </a:ext>
                  </a:extLst>
                </a:gridCol>
                <a:gridCol w="1101615">
                  <a:extLst>
                    <a:ext uri="{9D8B030D-6E8A-4147-A177-3AD203B41FA5}">
                      <a16:colId xmlns:a16="http://schemas.microsoft.com/office/drawing/2014/main" val="2669794900"/>
                    </a:ext>
                  </a:extLst>
                </a:gridCol>
                <a:gridCol w="1809796">
                  <a:extLst>
                    <a:ext uri="{9D8B030D-6E8A-4147-A177-3AD203B41FA5}">
                      <a16:colId xmlns:a16="http://schemas.microsoft.com/office/drawing/2014/main" val="2187776843"/>
                    </a:ext>
                  </a:extLst>
                </a:gridCol>
                <a:gridCol w="1232758">
                  <a:extLst>
                    <a:ext uri="{9D8B030D-6E8A-4147-A177-3AD203B41FA5}">
                      <a16:colId xmlns:a16="http://schemas.microsoft.com/office/drawing/2014/main" val="825022857"/>
                    </a:ext>
                  </a:extLst>
                </a:gridCol>
              </a:tblGrid>
              <a:tr h="269276"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поступление на </a:t>
                      </a: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плана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81840540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</a:t>
                      </a:r>
                      <a:r>
                        <a:rPr lang="ru-RU" sz="105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1674722,3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1654467,7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-20254,6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54654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3298994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 доходы: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415084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431589,3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16505,3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5015203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Налог на доходы физических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222585,0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236583,5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13998,5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41697156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Акцизы на нефтепродукты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23118,0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23244,8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5490640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Налоги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совокупный доход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38195,0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37893,3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-301,7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66045818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Государственная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пошлина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5065,8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836578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 от использования имущества, находящегося в государственной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муниципальной собственности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46088,0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46142,4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31931035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Платежи при пользовании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природными ресурсами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4713,0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4715,3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9184563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 от оказания платных услуг и компенсации затрат государства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43800,0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44205,1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405,1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1718705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продажи материальных и нематериальных активов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29694,0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31811,8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2117,8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6278593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Штрафы, санкции, возмещение ущерба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1149,2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33702628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Прочие неналоговые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665734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1259638,3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1222878,4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-36759,9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4190773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Безвозмездные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поступления от других бюджетов бюджетной системы РФ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1256421,3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1219760,1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-36661,2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0115156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Прочие безвозмездные поступления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3217,0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3217,0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8951069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Возврат остатков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субсидий, субвенций и иных межбюджетных трансфертов, имеющих целевое назначение прошлых лет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-98,7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-98,7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2197919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864145" y="1195813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16746" y="1282330"/>
            <a:ext cx="5145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муниципального бюджета по доходам за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637608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5061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Фактическое исполнение доходов муниципального бюджета в 2021-2023 годах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324209"/>
              </p:ext>
            </p:extLst>
          </p:nvPr>
        </p:nvGraphicFramePr>
        <p:xfrm>
          <a:off x="1224951" y="967808"/>
          <a:ext cx="10515601" cy="4566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2155">
                  <a:extLst>
                    <a:ext uri="{9D8B030D-6E8A-4147-A177-3AD203B41FA5}">
                      <a16:colId xmlns:a16="http://schemas.microsoft.com/office/drawing/2014/main" val="3409230545"/>
                    </a:ext>
                  </a:extLst>
                </a:gridCol>
                <a:gridCol w="1322056">
                  <a:extLst>
                    <a:ext uri="{9D8B030D-6E8A-4147-A177-3AD203B41FA5}">
                      <a16:colId xmlns:a16="http://schemas.microsoft.com/office/drawing/2014/main" val="2669794900"/>
                    </a:ext>
                  </a:extLst>
                </a:gridCol>
                <a:gridCol w="2171949">
                  <a:extLst>
                    <a:ext uri="{9D8B030D-6E8A-4147-A177-3AD203B41FA5}">
                      <a16:colId xmlns:a16="http://schemas.microsoft.com/office/drawing/2014/main" val="2187776843"/>
                    </a:ext>
                  </a:extLst>
                </a:gridCol>
                <a:gridCol w="1479441">
                  <a:extLst>
                    <a:ext uri="{9D8B030D-6E8A-4147-A177-3AD203B41FA5}">
                      <a16:colId xmlns:a16="http://schemas.microsoft.com/office/drawing/2014/main" val="825022857"/>
                    </a:ext>
                  </a:extLst>
                </a:gridCol>
              </a:tblGrid>
              <a:tr h="214454">
                <a:tc rowSpan="2"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поступление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81840540"/>
                  </a:ext>
                </a:extLst>
              </a:tr>
              <a:tr h="4030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ru-RU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</a:t>
                      </a:r>
                      <a:r>
                        <a:rPr lang="ru-RU" sz="105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ru-RU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r>
                        <a:rPr lang="ru-RU" sz="105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05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ru-RU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</a:t>
                      </a:r>
                      <a:r>
                        <a:rPr lang="ru-RU" sz="105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751211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</a:t>
                      </a:r>
                      <a:r>
                        <a:rPr lang="ru-RU" sz="105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1 309</a:t>
                      </a:r>
                      <a:r>
                        <a:rPr lang="ru-RU" sz="105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489,2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1 403 090,6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1 654 467,7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54654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3298994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 доходы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459 585,3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408 004,3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431 589,3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5015203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Налог на доходы физических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205 726,1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222 347,5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236 583,5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41697156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Акцизы на нефтепродукты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17 253,1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21 413,2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23 244,8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5490640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Налоги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совокупный доход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66 793,3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42 845,9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37 893,3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66045818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Государственная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пошлина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5 194,7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5 601,5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5 065,8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836578"/>
                  </a:ext>
                </a:extLst>
              </a:tr>
              <a:tr h="238835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 от использования имущества, находящегося в государственной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муниципальной собственности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44 372,1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43 646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46 142,4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31931035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Платежи при пользовании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природными ресурсами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2 023,1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1 895,9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4 715,3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9184563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 от оказания платных услуг и компенсации затрат государства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19 051,7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33 539,3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44 205,1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1718705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продажи материальных и нематериальных активов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97 127,5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34 973,6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31 811,8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6278593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Штрафы, санкции, возмещение ущерба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1 228,3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909,2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1 149,3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33702628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Прочие неналоговые</a:t>
                      </a:r>
                      <a:r>
                        <a:rPr lang="ru-RU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815,4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832,2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665734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849</a:t>
                      </a:r>
                      <a:r>
                        <a:rPr lang="ru-RU" sz="105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903,9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995 086,3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1222878,4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419077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761244" y="506143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3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530164194"/>
              </p:ext>
            </p:extLst>
          </p:nvPr>
        </p:nvGraphicFramePr>
        <p:xfrm>
          <a:off x="7242370" y="5503652"/>
          <a:ext cx="5157019" cy="130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31502" y="5739615"/>
            <a:ext cx="55108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налоговых и неналоговых доходов 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безвозмездных поступлений в общем объёме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 муниципального бюджета за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2021-2023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годы, в %</a:t>
            </a:r>
          </a:p>
        </p:txBody>
      </p:sp>
    </p:spTree>
    <p:extLst>
      <p:ext uri="{BB962C8B-B14F-4D97-AF65-F5344CB8AC3E}">
        <p14:creationId xmlns:p14="http://schemas.microsoft.com/office/powerpoint/2010/main" val="203002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91705" y="0"/>
            <a:ext cx="11240219" cy="5061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налоговых и неналоговых доходов муниципального бюджета за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6003985" y="603849"/>
            <a:ext cx="5727939" cy="59349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Налоговых и неналоговых доходов в муниципальный бюджет в 2023 году поступило 431 589,3 тыс. рублей или 103,9 процентов к плану на год и в сравнении с 2022 годом больше на 16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505,5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рублей.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суммы поступили по следующим видам доходов: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 на доходы физических лиц – 236 583,5 тыс. рублей или 106,3 % к годовому плану;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налог на совокупный доход – 37 893,3 тыс. рублей или 99,2% к годовому плану;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использования имущества, находящегося в муниципальной собственности – 46142,1тыс. рублей или 100,1% к годовому плану;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акцизы на нефтепродукты – 23244,8 тыс. рублей или 126,8% к  годовому плану;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оказания платных услуг и компенсации затрат государства – 44205,1 тыс. рублей или 100,9% к годовому плану;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продажи материальных и нематериальных активов – 31811,8 тыс. рублей или 107,1% к годовому плану. 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удельный вес в составе общего объема налоговых и неналоговых доходов занимают НДФЛ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56,45%,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 на совокупный доход (включая единый сельхозналог 1,98%)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9,04%,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использования имущества, находящегося в государственной и муниципальной собственности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10,41%,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оказания платных услуг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акцизы на нефтепродукты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5,55%,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 от продажи материальных ценностей и нематериальных активов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8,34%.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666989210"/>
              </p:ext>
            </p:extLst>
          </p:nvPr>
        </p:nvGraphicFramePr>
        <p:xfrm>
          <a:off x="327804" y="603848"/>
          <a:ext cx="5426015" cy="6089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-466657" y="603848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2</a:t>
            </a:r>
          </a:p>
        </p:txBody>
      </p:sp>
    </p:spTree>
    <p:extLst>
      <p:ext uri="{BB962C8B-B14F-4D97-AF65-F5344CB8AC3E}">
        <p14:creationId xmlns:p14="http://schemas.microsoft.com/office/powerpoint/2010/main" val="4152274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592060837"/>
              </p:ext>
            </p:extLst>
          </p:nvPr>
        </p:nvGraphicFramePr>
        <p:xfrm>
          <a:off x="358475" y="456957"/>
          <a:ext cx="5196936" cy="6300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318194857"/>
              </p:ext>
            </p:extLst>
          </p:nvPr>
        </p:nvGraphicFramePr>
        <p:xfrm>
          <a:off x="5400137" y="383236"/>
          <a:ext cx="6530196" cy="6300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-540589" y="69013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3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834333" y="7868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4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545552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78312"/>
            <a:ext cx="10515600" cy="762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Расходная часть муниципального бюджета исполнена в сумме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1 682 987,7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рублей, что составляет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97,6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процентов к годовому плану 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116,4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процентов к уровню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года. Уровень исполнения расходов муниципального бюджета за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(96,6%) превысил на 20,3% аналогичный показатель за 2021 года (116,9%). Динамика указанного показателя за последние 3 года представлена на рисунке 5.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865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Bahnschrift Light Condensed" panose="020B0502040204020203" pitchFamily="34" charset="0"/>
              </a:rPr>
              <a:t>3</a:t>
            </a:r>
            <a:r>
              <a:rPr lang="ru-RU" sz="4400" dirty="0">
                <a:latin typeface="Bahnschrift Light Condensed" panose="020B0502040204020203" pitchFamily="34" charset="0"/>
              </a:rPr>
              <a:t>. Расходы муниципального бюджета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001027881"/>
              </p:ext>
            </p:extLst>
          </p:nvPr>
        </p:nvGraphicFramePr>
        <p:xfrm>
          <a:off x="957344" y="1732842"/>
          <a:ext cx="5547150" cy="3018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Выгнутая вверх стрелка 8"/>
          <p:cNvSpPr/>
          <p:nvPr/>
        </p:nvSpPr>
        <p:spPr>
          <a:xfrm rot="21239692">
            <a:off x="4144202" y="1872879"/>
            <a:ext cx="1197205" cy="401301"/>
          </a:xfrm>
          <a:prstGeom prst="curved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 rot="20462097">
            <a:off x="2759017" y="2182012"/>
            <a:ext cx="1197205" cy="401301"/>
          </a:xfrm>
          <a:prstGeom prst="curved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738292">
            <a:off x="2812131" y="1940462"/>
            <a:ext cx="886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+209 959,7</a:t>
            </a:r>
          </a:p>
        </p:txBody>
      </p:sp>
      <p:sp>
        <p:nvSpPr>
          <p:cNvPr id="12" name="TextBox 11"/>
          <p:cNvSpPr txBox="1"/>
          <p:nvPr/>
        </p:nvSpPr>
        <p:spPr>
          <a:xfrm rot="21097123">
            <a:off x="4213104" y="1617062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237 093,1</a:t>
            </a:r>
            <a:endParaRPr lang="ru-RU" sz="1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8494" y="138424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5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39403" y="1759311"/>
            <a:ext cx="441439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высокий уровень исполнения расходов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приходится на IV квартал, как и в предыдущие годы, что связано с расходами муниципального бюджета в декабре на выплату заработной платы, оплаты работ и услуг, перечисление межбюджетных трансфертов бюджетам поселений, расходы по которым осуществляются либо в порядке установленным законодательством Российской Федерации, либо в соответствии с графиком платежей по муниципальным контрактам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38200" y="4751109"/>
            <a:ext cx="1116634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Основную долю составляют расходы на финансирование социально-культурной сферы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1137505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67,6 % всех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расходов, из них расходы на образование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905179,9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53,9 %,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культуру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113931,3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6,8%,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физическую культуру и спорт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87400,5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5,2%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расходов, социальную политику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30993,1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1,8% 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общегосударственные вопросы, национальную оборону, национальную безопасность и правоохранительную деятельность направлено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186876,9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всех расходов.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национальную экономику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205744,2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12,2%,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жилищно-коммунальное хозяйство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78569,2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4,7% 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охрану окружающей среды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7739,0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рублей,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0,4%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межбюджетные трансферты бюджетам муниципальных образований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66528,5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3,9% всех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расходов, на обслуживание государственного (муниципального) долга 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4,9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087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838333"/>
              </p:ext>
            </p:extLst>
          </p:nvPr>
        </p:nvGraphicFramePr>
        <p:xfrm>
          <a:off x="360939" y="941700"/>
          <a:ext cx="5162430" cy="2242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879">
                  <a:extLst>
                    <a:ext uri="{9D8B030D-6E8A-4147-A177-3AD203B41FA5}">
                      <a16:colId xmlns:a16="http://schemas.microsoft.com/office/drawing/2014/main" val="2173166745"/>
                    </a:ext>
                  </a:extLst>
                </a:gridCol>
                <a:gridCol w="1354347">
                  <a:extLst>
                    <a:ext uri="{9D8B030D-6E8A-4147-A177-3AD203B41FA5}">
                      <a16:colId xmlns:a16="http://schemas.microsoft.com/office/drawing/2014/main" val="3618796372"/>
                    </a:ext>
                  </a:extLst>
                </a:gridCol>
                <a:gridCol w="1242204">
                  <a:extLst>
                    <a:ext uri="{9D8B030D-6E8A-4147-A177-3AD203B41FA5}">
                      <a16:colId xmlns:a16="http://schemas.microsoft.com/office/drawing/2014/main" val="3394151480"/>
                    </a:ext>
                  </a:extLst>
                </a:gridCol>
              </a:tblGrid>
              <a:tr h="5097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раздела расходов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году,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во всего расходов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бюджета, 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5368618"/>
                  </a:ext>
                </a:extLst>
              </a:tr>
              <a:tr h="285024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905179,9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633039"/>
                  </a:ext>
                </a:extLst>
              </a:tr>
              <a:tr h="333907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Культура, кинематография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113931,3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1039936"/>
                  </a:ext>
                </a:extLst>
              </a:tr>
              <a:tr h="353683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политика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30993,1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2793775"/>
                  </a:ext>
                </a:extLst>
              </a:tr>
              <a:tr h="301925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спорт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87400,5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052656"/>
                  </a:ext>
                </a:extLst>
              </a:tr>
            </a:tbl>
          </a:graphicData>
        </a:graphic>
      </p:graphicFrame>
      <p:sp>
        <p:nvSpPr>
          <p:cNvPr id="5" name="Правая фигурная скобка 4"/>
          <p:cNvSpPr/>
          <p:nvPr/>
        </p:nvSpPr>
        <p:spPr>
          <a:xfrm>
            <a:off x="5523369" y="1889807"/>
            <a:ext cx="288000" cy="1293963"/>
          </a:xfrm>
          <a:prstGeom prst="rightBrace">
            <a:avLst>
              <a:gd name="adj1" fmla="val 8333"/>
              <a:gd name="adj2" fmla="val 48667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5910402" y="2272837"/>
            <a:ext cx="1432874" cy="5279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910402" y="2103560"/>
            <a:ext cx="1159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1 137 504,8</a:t>
            </a:r>
          </a:p>
        </p:txBody>
      </p:sp>
      <p:sp>
        <p:nvSpPr>
          <p:cNvPr id="8" name="Выноска со стрелкой вверх 7"/>
          <p:cNvSpPr/>
          <p:nvPr/>
        </p:nvSpPr>
        <p:spPr>
          <a:xfrm>
            <a:off x="360939" y="3421929"/>
            <a:ext cx="5162429" cy="1659117"/>
          </a:xfrm>
          <a:prstGeom prst="upArrowCallout">
            <a:avLst/>
          </a:prstGeom>
          <a:ln w="25400">
            <a:solidFill>
              <a:schemeClr val="lt1">
                <a:alpha val="6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социальной направленности бюджета по итогам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составила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67,7%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551196686"/>
              </p:ext>
            </p:extLst>
          </p:nvPr>
        </p:nvGraphicFramePr>
        <p:xfrm>
          <a:off x="5961725" y="202675"/>
          <a:ext cx="6344239" cy="6438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009725" y="1877408"/>
            <a:ext cx="14087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682987,7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379115" y="545621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61725" y="4066000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249863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838199" y="310666"/>
            <a:ext cx="10596513" cy="762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Совета народных депутатов Калачеевского муниципального района «О бюджете Калачевского муниципального района 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и на плановый период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годов» бюджетные ассигнования предусмотрены на реализацию 7 муниципальных программ (таблица 4).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563119"/>
              </p:ext>
            </p:extLst>
          </p:nvPr>
        </p:nvGraphicFramePr>
        <p:xfrm>
          <a:off x="838200" y="1671774"/>
          <a:ext cx="10888744" cy="4609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2546">
                  <a:extLst>
                    <a:ext uri="{9D8B030D-6E8A-4147-A177-3AD203B41FA5}">
                      <a16:colId xmlns:a16="http://schemas.microsoft.com/office/drawing/2014/main" val="3859236220"/>
                    </a:ext>
                  </a:extLst>
                </a:gridCol>
                <a:gridCol w="1112363">
                  <a:extLst>
                    <a:ext uri="{9D8B030D-6E8A-4147-A177-3AD203B41FA5}">
                      <a16:colId xmlns:a16="http://schemas.microsoft.com/office/drawing/2014/main" val="3113631854"/>
                    </a:ext>
                  </a:extLst>
                </a:gridCol>
                <a:gridCol w="1253765">
                  <a:extLst>
                    <a:ext uri="{9D8B030D-6E8A-4147-A177-3AD203B41FA5}">
                      <a16:colId xmlns:a16="http://schemas.microsoft.com/office/drawing/2014/main" val="3841124249"/>
                    </a:ext>
                  </a:extLst>
                </a:gridCol>
                <a:gridCol w="1150070">
                  <a:extLst>
                    <a:ext uri="{9D8B030D-6E8A-4147-A177-3AD203B41FA5}">
                      <a16:colId xmlns:a16="http://schemas.microsoft.com/office/drawing/2014/main" val="12760798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муниципальной программы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Уточенная роспись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0669918"/>
                  </a:ext>
                </a:extLst>
              </a:tr>
              <a:tr h="27988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«Развитие  образования в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Калачеевском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2020-2026 годы»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870 837,4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870 199,5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8929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«Обеспечение  доступным  и комфортным жильем, транспортными и коммунальными услугами населения, содействие энергосбережению на территории   Калачеевского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мунципального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района на 2020-2026 годы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281 242,6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257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536,2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847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«Развитие культуры и туризма в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Калачеевском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2020 - 2026 годы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150 815,1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150 134,3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052407"/>
                  </a:ext>
                </a:extLst>
              </a:tr>
              <a:tr h="5353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«Развитие физической культуры и спорта в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Калачеевском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2020-2026 годы»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102 948,7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87 400,5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9455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«Экономическое развитие и повышение инвестиционного потенциала территории Калачеевского муниципального района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23 436,4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23 431,2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7494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«Муниципальное управление»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269 693,8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268 257,9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755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«Обеспечение общественного порядка и противодействие преступности на 2020-2026 годы»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20 140,3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20 140,3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0325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Непрограммная часть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887,8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5 887,8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9450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1 725 002,1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</a:t>
                      </a:r>
                      <a:r>
                        <a:rPr lang="en-US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682 987,7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794264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47093" y="1187703"/>
            <a:ext cx="10330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расходов муниципального бюджета в разрезе государственных программ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839995" y="1187703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4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4768510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2925</TotalTime>
  <Words>1940</Words>
  <Application>Microsoft Office PowerPoint</Application>
  <PresentationFormat>Широкоэкранный</PresentationFormat>
  <Paragraphs>371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Bahnschrift Light Condensed</vt:lpstr>
      <vt:lpstr>Calibri</vt:lpstr>
      <vt:lpstr>Calibri Light</vt:lpstr>
      <vt:lpstr>Microsoft Himalaya</vt:lpstr>
      <vt:lpstr>Segoe UI</vt:lpstr>
      <vt:lpstr>Times New Roman</vt:lpstr>
      <vt:lpstr>Wingdings</vt:lpstr>
      <vt:lpstr>Тема Office</vt:lpstr>
      <vt:lpstr>Презентация PowerPoint</vt:lpstr>
      <vt:lpstr>1. Основные показатели исполнения муниципального бюджета </vt:lpstr>
      <vt:lpstr>2. Доходы муниципального бюджета</vt:lpstr>
      <vt:lpstr>Фактическое исполнение доходов муниципального бюджета в 2021-2023 годах</vt:lpstr>
      <vt:lpstr>Структура налоговых и неналоговых доходов муниципального бюджета за 2023 год</vt:lpstr>
      <vt:lpstr>Презентация PowerPoint</vt:lpstr>
      <vt:lpstr>3. Расходы муниципального бюджета</vt:lpstr>
      <vt:lpstr>Презентация PowerPoint</vt:lpstr>
      <vt:lpstr>Презентация PowerPoint</vt:lpstr>
      <vt:lpstr>3.1 Расходы на реализацию национальных проектов</vt:lpstr>
      <vt:lpstr>3.2 Межбюджетные трансферы бюджетам муниципальных образований Калачеевского муниципального района</vt:lpstr>
      <vt:lpstr>3.3 Муниципальный дорожный фонд</vt:lpstr>
      <vt:lpstr>4. Муниципальный долг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Основные показатели исполнения</dc:title>
  <dc:creator>Костюков Евгений Сергеевич</dc:creator>
  <cp:lastModifiedBy>Костюков Евгений Сергеевич</cp:lastModifiedBy>
  <cp:revision>141</cp:revision>
  <dcterms:created xsi:type="dcterms:W3CDTF">2023-09-20T08:40:28Z</dcterms:created>
  <dcterms:modified xsi:type="dcterms:W3CDTF">2024-02-26T11:45:55Z</dcterms:modified>
</cp:coreProperties>
</file>