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1.xml" ContentType="application/vnd.openxmlformats-officedocument.drawingml.chartshapes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2.xml" ContentType="application/vnd.openxmlformats-officedocument.drawingml.chartshapes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3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2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3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</a:t>
            </a:r>
            <a:r>
              <a:rPr lang="ru-RU" sz="14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основных показателей исполнения муниципального бюджета за 2020-2022 годы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6365655604215476"/>
          <c:y val="2.97545235075797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6.7356234217250052E-3"/>
                  <c:y val="-5.95090470151593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13C-400D-9E7E-6C7719FCAC22}"/>
                </c:ext>
              </c:extLst>
            </c:dLbl>
            <c:dLbl>
              <c:idx val="1"/>
              <c:layout>
                <c:manualLayout>
                  <c:x val="-6.7356234217249844E-3"/>
                  <c:y val="-3.40051697229482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13C-400D-9E7E-6C7719FCAC22}"/>
                </c:ext>
              </c:extLst>
            </c:dLbl>
            <c:dLbl>
              <c:idx val="2"/>
              <c:layout>
                <c:manualLayout>
                  <c:x val="-1.7961662457933292E-2"/>
                  <c:y val="-3.82558159383167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13C-400D-9E7E-6C7719FCAC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Отчет 2020г.</c:v>
                </c:pt>
                <c:pt idx="1">
                  <c:v>Отчет 2021г.</c:v>
                </c:pt>
                <c:pt idx="2">
                  <c:v>Отчет 2022г.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1118147.7</c:v>
                </c:pt>
                <c:pt idx="1">
                  <c:v>1309489.2</c:v>
                </c:pt>
                <c:pt idx="2">
                  <c:v>1403090.6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3C-400D-9E7E-6C7719FCAC2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7.6337065446216532E-2"/>
                  <c:y val="-1.70025848614741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13C-400D-9E7E-6C7719FCAC22}"/>
                </c:ext>
              </c:extLst>
            </c:dLbl>
            <c:dLbl>
              <c:idx val="1"/>
              <c:layout>
                <c:manualLayout>
                  <c:x val="7.8582273253458068E-2"/>
                  <c:y val="-8.50129243073705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13C-400D-9E7E-6C7719FCAC22}"/>
                </c:ext>
              </c:extLst>
            </c:dLbl>
            <c:dLbl>
              <c:idx val="2"/>
              <c:layout>
                <c:manualLayout>
                  <c:x val="8.3072688867941474E-2"/>
                  <c:y val="-8.501292430737059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13C-400D-9E7E-6C7719FCAC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Отчет 2020г.</c:v>
                </c:pt>
                <c:pt idx="1">
                  <c:v>Отчет 2021г.</c:v>
                </c:pt>
                <c:pt idx="2">
                  <c:v>Отчет 2022г.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1030025.1</c:v>
                </c:pt>
                <c:pt idx="1">
                  <c:v>1235934.8999999999</c:v>
                </c:pt>
                <c:pt idx="2">
                  <c:v>1445894.6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3C-400D-9E7E-6C7719FCAC2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 (-);
Профицит (+)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2658948337591568E-2"/>
                  <c:y val="-4.25064621536853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13C-400D-9E7E-6C7719FCAC22}"/>
                </c:ext>
              </c:extLst>
            </c:dLbl>
            <c:dLbl>
              <c:idx val="1"/>
              <c:layout>
                <c:manualLayout>
                  <c:x val="4.9394571759316552E-2"/>
                  <c:y val="-4.6757108369053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13C-400D-9E7E-6C7719FCAC22}"/>
                </c:ext>
              </c:extLst>
            </c:dLbl>
            <c:dLbl>
              <c:idx val="2"/>
              <c:layout>
                <c:manualLayout>
                  <c:x val="5.1639779566558214E-2"/>
                  <c:y val="0.144521971322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13C-400D-9E7E-6C7719FCAC2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Отчет 2020г.</c:v>
                </c:pt>
                <c:pt idx="1">
                  <c:v>Отчет 2021г.</c:v>
                </c:pt>
                <c:pt idx="2">
                  <c:v>Отчет 2022г.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88122.599999999977</c:v>
                </c:pt>
                <c:pt idx="1">
                  <c:v>73554.300000000047</c:v>
                </c:pt>
                <c:pt idx="2">
                  <c:v>-42804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13C-400D-9E7E-6C7719FCAC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7044207"/>
        <c:axId val="357058351"/>
        <c:axId val="0"/>
      </c:bar3DChart>
      <c:catAx>
        <c:axId val="3570442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7058351"/>
        <c:crosses val="autoZero"/>
        <c:auto val="1"/>
        <c:lblAlgn val="ctr"/>
        <c:lblOffset val="100"/>
        <c:noMultiLvlLbl val="0"/>
      </c:catAx>
      <c:valAx>
        <c:axId val="35705835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70442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7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37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межбюджетных трансфертов из </a:t>
            </a:r>
            <a:r>
              <a:rPr lang="ru-RU" sz="137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137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бюджетам поселений Калачеевского муниципального района в 2020-2022 гг.</a:t>
            </a:r>
          </a:p>
        </c:rich>
      </c:tx>
      <c:layout>
        <c:manualLayout>
          <c:xMode val="edge"/>
          <c:yMode val="edge"/>
          <c:x val="0.148236144573159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7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665605861802364"/>
          <c:y val="0.25770804183468177"/>
          <c:w val="0.82346603018374809"/>
          <c:h val="0.6675000731435730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и динамика межбюджетных трансфертов из районного бюджета бюджетам послений Калачеевского муниципального района в 2020-2022 гг.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179809.1</c:v>
                </c:pt>
                <c:pt idx="1">
                  <c:v>290742.3</c:v>
                </c:pt>
                <c:pt idx="2">
                  <c:v>251101.6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5F6-43DD-83FC-D251AFBA1A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1166896"/>
        <c:axId val="241175632"/>
        <c:axId val="0"/>
      </c:bar3DChart>
      <c:catAx>
        <c:axId val="241166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41175632"/>
        <c:crosses val="autoZero"/>
        <c:auto val="1"/>
        <c:lblAlgn val="ctr"/>
        <c:lblOffset val="100"/>
        <c:noMultiLvlLbl val="0"/>
      </c:catAx>
      <c:valAx>
        <c:axId val="241175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41166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расходов муниципального дорожного</a:t>
            </a:r>
            <a:r>
              <a:rPr lang="ru-RU" sz="18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фонда в 2020-2022 гг.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2979056579163165"/>
          <c:y val="7.031249567467423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2.4426006335724879E-2"/>
          <c:y val="0.19945311273049257"/>
          <c:w val="0.95114798732855022"/>
          <c:h val="0.6712407313459194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Содержание автомобильных дорог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14763.9</c:v>
                </c:pt>
                <c:pt idx="1">
                  <c:v>16829.5</c:v>
                </c:pt>
                <c:pt idx="2">
                  <c:v>21432.3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FA-456E-86B3-977CD6C84A0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Ремонт автомобильных дорог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60071.3</c:v>
                </c:pt>
                <c:pt idx="1">
                  <c:v>79710.2</c:v>
                </c:pt>
                <c:pt idx="2">
                  <c:v>53962.400000000001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FA-456E-86B3-977CD6C84A0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101679152"/>
        <c:axId val="1101681232"/>
      </c:barChart>
      <c:catAx>
        <c:axId val="110167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01681232"/>
        <c:crosses val="autoZero"/>
        <c:auto val="1"/>
        <c:lblAlgn val="ctr"/>
        <c:lblOffset val="100"/>
        <c:noMultiLvlLbl val="0"/>
      </c:catAx>
      <c:valAx>
        <c:axId val="1101681232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101679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обслуживание долга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3.722893597062725E-2"/>
                  <c:y val="-0.124959720168941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ED4-4C5D-9F7B-9B98076C954A}"/>
                </c:ext>
              </c:extLst>
            </c:dLbl>
            <c:dLbl>
              <c:idx val="1"/>
              <c:layout>
                <c:manualLayout>
                  <c:x val="3.9555744468791454E-2"/>
                  <c:y val="-0.109339755147823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ED4-4C5D-9F7B-9B98076C954A}"/>
                </c:ext>
              </c:extLst>
            </c:dLbl>
            <c:dLbl>
              <c:idx val="2"/>
              <c:layout>
                <c:manualLayout>
                  <c:x val="4.4209361465119855E-2"/>
                  <c:y val="-0.10933975514782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ED4-4C5D-9F7B-9B98076C954A}"/>
                </c:ext>
              </c:extLst>
            </c:dLbl>
            <c:spPr>
              <a:solidFill>
                <a:prstClr val="white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2021 г.</c:v>
                </c:pt>
                <c:pt idx="2">
                  <c:v>2020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21.6</c:v>
                </c:pt>
                <c:pt idx="1">
                  <c:v>26.5</c:v>
                </c:pt>
                <c:pt idx="2">
                  <c:v>33.700000000000003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ED4-4C5D-9F7B-9B98076C954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Муниципальный долг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2022 г.</c:v>
                </c:pt>
                <c:pt idx="1">
                  <c:v>2021 г.</c:v>
                </c:pt>
                <c:pt idx="2">
                  <c:v>2020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15672.9</c:v>
                </c:pt>
                <c:pt idx="1">
                  <c:v>22172.9</c:v>
                </c:pt>
                <c:pt idx="2">
                  <c:v>28180.1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D4-4C5D-9F7B-9B98076C9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13273728"/>
        <c:axId val="1313272896"/>
      </c:barChart>
      <c:catAx>
        <c:axId val="1313273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3272896"/>
        <c:crosses val="autoZero"/>
        <c:auto val="1"/>
        <c:lblAlgn val="ctr"/>
        <c:lblOffset val="100"/>
        <c:noMultiLvlLbl val="0"/>
      </c:catAx>
      <c:valAx>
        <c:axId val="1313272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13273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2021</c:v>
                </c:pt>
                <c:pt idx="2">
                  <c:v>2020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29.1</c:v>
                </c:pt>
                <c:pt idx="1">
                  <c:v>35.1</c:v>
                </c:pt>
                <c:pt idx="2">
                  <c:v>33.6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15-4704-B96E-C3486E167F7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2022</c:v>
                </c:pt>
                <c:pt idx="1">
                  <c:v>2021</c:v>
                </c:pt>
                <c:pt idx="2">
                  <c:v>2020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70.900000000000006</c:v>
                </c:pt>
                <c:pt idx="1">
                  <c:v>64.900000000000006</c:v>
                </c:pt>
                <c:pt idx="2">
                  <c:v>66.400000000000006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15-4704-B96E-C3486E167F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45900495"/>
        <c:axId val="1145891759"/>
        <c:axId val="0"/>
      </c:bar3DChart>
      <c:catAx>
        <c:axId val="1145900495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45891759"/>
        <c:crosses val="autoZero"/>
        <c:auto val="1"/>
        <c:lblAlgn val="ctr"/>
        <c:lblOffset val="100"/>
        <c:noMultiLvlLbl val="0"/>
      </c:catAx>
      <c:valAx>
        <c:axId val="1145891759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1459004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5463576679990996"/>
          <c:w val="0.95328730999600819"/>
          <c:h val="0.212957138853341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D7C-43B5-A203-DC9584E8003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B63-4194-B874-A63C8B5D7C0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B63-4194-B874-A63C8B5D7C0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1D7C-43B5-A203-DC9584E8003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6B63-4194-B874-A63C8B5D7C0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1D7C-43B5-A203-DC9584E8003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D7C-43B5-A203-DC9584E8003F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6B63-4194-B874-A63C8B5D7C0B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6B63-4194-B874-A63C8B5D7C0B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5C832A3-EDA7-46F3-85E5-AC8877014BB0}" type="PERCENTAGE">
                      <a:rPr lang="en-US" baseline="0" smtClean="0"/>
                      <a:pPr/>
                      <a:t>[ПРОЦЕНТ]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D7C-43B5-A203-DC9584E8003F}"/>
                </c:ext>
              </c:extLst>
            </c:dLbl>
            <c:dLbl>
              <c:idx val="3"/>
              <c:layout>
                <c:manualLayout>
                  <c:x val="-4.6949741200494289E-3"/>
                  <c:y val="-5.0061053352727973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364038801956869E-2"/>
                      <c:h val="4.4102475276635633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D7C-43B5-A203-DC9584E8003F}"/>
                </c:ext>
              </c:extLst>
            </c:dLbl>
            <c:dLbl>
              <c:idx val="5"/>
              <c:layout>
                <c:manualLayout>
                  <c:x val="9.5576587974784437E-4"/>
                  <c:y val="-9.858848557525029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D7C-43B5-A203-DC9584E8003F}"/>
                </c:ext>
              </c:extLst>
            </c:dLbl>
            <c:dLbl>
              <c:idx val="6"/>
              <c:layout>
                <c:manualLayout>
                  <c:x val="3.1980744616445032E-2"/>
                  <c:y val="-1.77734591210440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D7C-43B5-A203-DC9584E8003F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Акцизы на нефтепродукты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имущества, находящегося в 
государственной и муниципальной собетсвенности</c:v>
                </c:pt>
                <c:pt idx="5">
                  <c:v>Платежи при пользовании природными ресурсами</c:v>
                </c:pt>
                <c:pt idx="6">
                  <c:v>Доходы от оказания платных услуг и компенсации затрат государства</c:v>
                </c:pt>
                <c:pt idx="7">
                  <c:v>Доходы от продажи материальных и нематериальных активов</c:v>
                </c:pt>
                <c:pt idx="8">
                  <c:v>Штрафы, сакции, возмещение ущерба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222347.5</c:v>
                </c:pt>
                <c:pt idx="1">
                  <c:v>21413.200000000001</c:v>
                </c:pt>
                <c:pt idx="2" formatCode="#,##0.00">
                  <c:v>42845.9</c:v>
                </c:pt>
                <c:pt idx="3" formatCode="#,##0.00">
                  <c:v>5601.5</c:v>
                </c:pt>
                <c:pt idx="4" formatCode="#,##0">
                  <c:v>43646</c:v>
                </c:pt>
                <c:pt idx="5" formatCode="#,##0">
                  <c:v>1895.9</c:v>
                </c:pt>
                <c:pt idx="6" formatCode="#,##0.00">
                  <c:v>33539.300000000003</c:v>
                </c:pt>
                <c:pt idx="7" formatCode="#,##0.00">
                  <c:v>34973.599999999999</c:v>
                </c:pt>
                <c:pt idx="8">
                  <c:v>909.2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D7C-43B5-A203-DC9584E800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0078132847034139E-2"/>
          <c:y val="0.48830552059439547"/>
          <c:w val="0.8645247018299802"/>
          <c:h val="0.500782244023016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none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межбюджетных трансфертов из областного бюджета в 2022 году</a:t>
            </a:r>
            <a:endParaRPr lang="ru-RU" sz="1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none" spc="5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межбюджетных трансфертов из областного бюджета в 2023 году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757-4F97-9912-676708E7EA3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757-4F97-9912-676708E7EA3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4757-4F97-9912-676708E7EA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4757-4F97-9912-676708E7EA33}"/>
              </c:ext>
            </c:extLst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144497</c:v>
                </c:pt>
                <c:pt idx="1">
                  <c:v>326069</c:v>
                </c:pt>
                <c:pt idx="2">
                  <c:v>435200.1</c:v>
                </c:pt>
                <c:pt idx="3">
                  <c:v>84435.199999999997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DB-4F33-890E-7AB6BB3C085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Направление расходования целевых средств из областного бюджета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932-410B-AB51-7B663ACDEC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932-410B-AB51-7B663ACDEC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932-410B-AB51-7B663ACDEC5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932-410B-AB51-7B663ACDEC5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3932-410B-AB51-7B663ACDEC5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3932-410B-AB51-7B663ACDEC5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3932-410B-AB51-7B663ACDEC59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3932-410B-AB51-7B663ACDEC59}"/>
              </c:ext>
            </c:extLst>
          </c:dPt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Развитие образования</c:v>
                </c:pt>
                <c:pt idx="1">
                  <c:v>Капитальное строительство</c:v>
                </c:pt>
                <c:pt idx="2">
                  <c:v>Ремонт автомобильных дорог</c:v>
                </c:pt>
                <c:pt idx="3">
                  <c:v>Развитие и укрепление материально-технической базы домов культуры</c:v>
                </c:pt>
                <c:pt idx="4">
                  <c:v>ЖКХ, транспортное обеспечие</c:v>
                </c:pt>
                <c:pt idx="5">
                  <c:v>Социальная поддержка</c:v>
                </c:pt>
                <c:pt idx="6">
                  <c:v>Обеспечение жильем молодых семей</c:v>
                </c:pt>
                <c:pt idx="7">
                  <c:v>Прочие мероприятия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499308.4</c:v>
                </c:pt>
                <c:pt idx="1">
                  <c:v>153167.9</c:v>
                </c:pt>
                <c:pt idx="2">
                  <c:v>53962.400000000001</c:v>
                </c:pt>
                <c:pt idx="3">
                  <c:v>2937.7</c:v>
                </c:pt>
                <c:pt idx="4">
                  <c:v>26173.3</c:v>
                </c:pt>
                <c:pt idx="5">
                  <c:v>23769.7</c:v>
                </c:pt>
                <c:pt idx="6">
                  <c:v>6300</c:v>
                </c:pt>
                <c:pt idx="7">
                  <c:v>83022.600000000006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44-4EAA-ABF3-E3100F6927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бюджета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12134158982540584"/>
                  <c:y val="-0.277709029718046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AD0-4A28-B8A6-0B9FDA93E72F}"/>
                </c:ext>
              </c:extLst>
            </c:dLbl>
            <c:dLbl>
              <c:idx val="1"/>
              <c:layout>
                <c:manualLayout>
                  <c:x val="0.14194676545613522"/>
                  <c:y val="-0.361863281147757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AD0-4A28-B8A6-0B9FDA93E72F}"/>
                </c:ext>
              </c:extLst>
            </c:dLbl>
            <c:dLbl>
              <c:idx val="2"/>
              <c:layout>
                <c:manualLayout>
                  <c:x val="0.15568354920995467"/>
                  <c:y val="-0.290332167432503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AD0-4A28-B8A6-0B9FDA93E72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1030025.1</c:v>
                </c:pt>
                <c:pt idx="1">
                  <c:v>1235934.8999999999</c:v>
                </c:pt>
                <c:pt idx="2">
                  <c:v>1445894.6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D0-4A28-B8A6-0B9FDA93E7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4648064"/>
        <c:axId val="504653056"/>
        <c:axId val="0"/>
      </c:bar3DChart>
      <c:catAx>
        <c:axId val="50464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4653056"/>
        <c:crosses val="autoZero"/>
        <c:auto val="1"/>
        <c:lblAlgn val="ctr"/>
        <c:lblOffset val="100"/>
        <c:noMultiLvlLbl val="0"/>
      </c:catAx>
      <c:valAx>
        <c:axId val="504653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04648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826089780035083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827262655142721"/>
          <c:y val="7.5871316129655531E-2"/>
          <c:w val="0.59708457222621014"/>
          <c:h val="0.5234018823945059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муниципального бюджета по разделам классификации в 2022 году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3B7A-4241-885D-CE98209F68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3B7A-4241-885D-CE98209F68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B7A-4241-885D-CE98209F68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3B7A-4241-885D-CE98209F68C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3B7A-4241-885D-CE98209F68C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3B7A-4241-885D-CE98209F68CE}"/>
              </c:ext>
            </c:extLst>
          </c:dPt>
          <c:dLbls>
            <c:dLbl>
              <c:idx val="0"/>
              <c:layout>
                <c:manualLayout>
                  <c:x val="0.12611441655965358"/>
                  <c:y val="-3.9450139605346395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B7A-4241-885D-CE98209F68CE}"/>
                </c:ext>
              </c:extLst>
            </c:dLbl>
            <c:dLbl>
              <c:idx val="1"/>
              <c:layout>
                <c:manualLayout>
                  <c:x val="0.28625970742905493"/>
                  <c:y val="-3.550512564481182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B7A-4241-885D-CE98209F68CE}"/>
                </c:ext>
              </c:extLst>
            </c:dLbl>
            <c:dLbl>
              <c:idx val="2"/>
              <c:layout>
                <c:manualLayout>
                  <c:x val="-7.6069013162965646E-2"/>
                  <c:y val="8.876281411202939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B7A-4241-885D-CE98209F68CE}"/>
                </c:ext>
              </c:extLst>
            </c:dLbl>
            <c:dLbl>
              <c:idx val="3"/>
              <c:layout>
                <c:manualLayout>
                  <c:x val="-0.11610533588031599"/>
                  <c:y val="-2.761509772374251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B7A-4241-885D-CE98209F68CE}"/>
                </c:ext>
              </c:extLst>
            </c:dLbl>
            <c:dLbl>
              <c:idx val="4"/>
              <c:layout>
                <c:manualLayout>
                  <c:x val="-0.13011804883138861"/>
                  <c:y val="-1.972506980267321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B7A-4241-885D-CE98209F68CE}"/>
                </c:ext>
              </c:extLst>
            </c:dLbl>
            <c:dLbl>
              <c:idx val="5"/>
              <c:layout>
                <c:manualLayout>
                  <c:x val="0.30127340725972018"/>
                  <c:y val="-2.71840971827785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9.0249752570796912E-2"/>
                      <c:h val="6.417481568320107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B7A-4241-885D-CE98209F68CE}"/>
                </c:ext>
              </c:extLst>
            </c:dLbl>
            <c:numFmt formatCode="0.00%" sourceLinked="0"/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Лист1!$A$2:$A$7</c:f>
              <c:strCache>
                <c:ptCount val="6"/>
                <c:pt idx="0">
                  <c:v>Общегосударственные расходы,
национальная оборона и безопасность</c:v>
                </c:pt>
                <c:pt idx="1">
                  <c:v>Национальная экономика</c:v>
                </c:pt>
                <c:pt idx="2">
                  <c:v>Жилищно-комунальное хозяйство</c:v>
                </c:pt>
                <c:pt idx="3">
                  <c:v>Охрана отружающей среды</c:v>
                </c:pt>
                <c:pt idx="4">
                  <c:v>Межбюджетные трансферы бюджетам
 муниципальных образований</c:v>
                </c:pt>
                <c:pt idx="5">
                  <c:v>Обслуживание государственного
(муниципального) долга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107699.2</c:v>
                </c:pt>
                <c:pt idx="1">
                  <c:v>145112.79999999999</c:v>
                </c:pt>
                <c:pt idx="2">
                  <c:v>33634.199999999997</c:v>
                </c:pt>
                <c:pt idx="3">
                  <c:v>7033.6</c:v>
                </c:pt>
                <c:pt idx="4">
                  <c:v>67886.899999999994</c:v>
                </c:pt>
                <c:pt idx="5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7A-4241-885D-CE98209F6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3990383410524904E-2"/>
          <c:y val="0.62621117961954564"/>
          <c:w val="0.89163879908667809"/>
          <c:h val="0.3623230995003383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на реализацию мероприятий в рамках региональных проектов на территории Калачеевского муниципального района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C93E-40B4-9E5A-40D5D1C9471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93E-40B4-9E5A-40D5D1C94713}"/>
              </c:ext>
            </c:extLst>
          </c:dPt>
          <c:dLbls>
            <c:dLbl>
              <c:idx val="0"/>
              <c:layout>
                <c:manualLayout>
                  <c:x val="0.1397998198673816"/>
                  <c:y val="3.2612100886946271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93E-40B4-9E5A-40D5D1C94713}"/>
                </c:ext>
              </c:extLst>
            </c:dLbl>
            <c:dLbl>
              <c:idx val="1"/>
              <c:layout>
                <c:manualLayout>
                  <c:x val="-0.12581983788064355"/>
                  <c:y val="-5.6527641537373809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ln>
                        <a:noFill/>
                      </a:ln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93E-40B4-9E5A-40D5D1C94713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ln>
                      <a:noFill/>
                    </a:ln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Образование</c:v>
                </c:pt>
                <c:pt idx="1">
                  <c:v>Культура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723.9</c:v>
                </c:pt>
                <c:pt idx="1">
                  <c:v>204.3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3E-40B4-9E5A-40D5D1C947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dirty="0" smtClean="0"/>
              <a:t>Динамика</a:t>
            </a:r>
            <a:r>
              <a:rPr lang="ru-RU" sz="1600" baseline="0" dirty="0" smtClean="0"/>
              <a:t> расходов бюджета на реализацию мероприятий в рамках региональных проектов на территории Калачеевского муниципального района за 2020 – 2022 годы</a:t>
            </a:r>
            <a:endParaRPr lang="ru-RU" sz="1600" dirty="0"/>
          </a:p>
        </c:rich>
      </c:tx>
      <c:layout>
        <c:manualLayout>
          <c:xMode val="edge"/>
          <c:yMode val="edge"/>
          <c:x val="0.14996588108258593"/>
          <c:y val="2.16485563140315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Федеральный бюджет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7538</c:v>
                </c:pt>
                <c:pt idx="1">
                  <c:v>24826.6</c:v>
                </c:pt>
                <c:pt idx="2">
                  <c:v>909.4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F36-45AA-8B6A-CA1EB61128B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Областной бюджет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1256.2</c:v>
                </c:pt>
                <c:pt idx="1">
                  <c:v>522.1</c:v>
                </c:pt>
                <c:pt idx="2">
                  <c:v>18.7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F36-45AA-8B6A-CA1EB61128B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Муниципальный бюджет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415</c:v>
                </c:pt>
                <c:pt idx="1">
                  <c:v>5.4</c:v>
                </c:pt>
                <c:pt idx="2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F36-45AA-8B6A-CA1EB61128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78548256"/>
        <c:axId val="1378544096"/>
        <c:axId val="0"/>
      </c:bar3DChart>
      <c:catAx>
        <c:axId val="137854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8544096"/>
        <c:crosses val="autoZero"/>
        <c:auto val="1"/>
        <c:lblAlgn val="ctr"/>
        <c:lblOffset val="100"/>
        <c:noMultiLvlLbl val="0"/>
      </c:catAx>
      <c:valAx>
        <c:axId val="1378544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78548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300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0.4691</cdr:x>
      <cdr:y>0.25761</cdr:y>
    </cdr:from>
    <cdr:to>
      <cdr:x>0.62282</cdr:x>
      <cdr:y>0.3251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90335" y="1511258"/>
          <a:ext cx="914400" cy="39592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25 354,1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0.18944</cdr:x>
      <cdr:y>0.3246</cdr:y>
    </cdr:from>
    <cdr:to>
      <cdr:x>0.34316</cdr:x>
      <cdr:y>0.48047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26826" y="190427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0.21284</cdr:x>
      <cdr:y>0.26771</cdr:y>
    </cdr:from>
    <cdr:to>
      <cdr:x>0.27148</cdr:x>
      <cdr:y>0.45238</cdr:y>
    </cdr:to>
    <cdr:sp macro="" textlink="">
      <cdr:nvSpPr>
        <cdr:cNvPr id="4" name="TextBox 3"/>
        <cdr:cNvSpPr txBox="1"/>
      </cdr:nvSpPr>
      <cdr:spPr>
        <a:xfrm xmlns:a="http://schemas.openxmlformats.org/drawingml/2006/main" rot="18468568">
          <a:off x="898794" y="1937798"/>
          <a:ext cx="1083340" cy="34879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2,75 раз)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0.89134</cdr:x>
      <cdr:y>0.38741</cdr:y>
    </cdr:from>
    <cdr:to>
      <cdr:x>0.94676</cdr:x>
      <cdr:y>0.59243</cdr:y>
    </cdr:to>
    <cdr:sp macro="" textlink="">
      <cdr:nvSpPr>
        <cdr:cNvPr id="5" name="TextBox 4"/>
        <cdr:cNvSpPr txBox="1"/>
      </cdr:nvSpPr>
      <cdr:spPr>
        <a:xfrm xmlns:a="http://schemas.openxmlformats.org/drawingml/2006/main" rot="3748851">
          <a:off x="4865423" y="2709221"/>
          <a:ext cx="1202745" cy="3297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(В 27,24 раз) 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0.45858</cdr:x>
      <cdr:y>0.18617</cdr:y>
    </cdr:from>
    <cdr:to>
      <cdr:x>0.65167</cdr:x>
      <cdr:y>0.29873</cdr:y>
    </cdr:to>
    <cdr:sp macro="" textlink="">
      <cdr:nvSpPr>
        <cdr:cNvPr id="2" name="TextBox 15"/>
        <cdr:cNvSpPr txBox="1"/>
      </cdr:nvSpPr>
      <cdr:spPr>
        <a:xfrm xmlns:a="http://schemas.openxmlformats.org/drawingml/2006/main">
          <a:off x="2144186" y="865394"/>
          <a:ext cx="902811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290 742,3</a:t>
          </a:r>
        </a:p>
        <a:p xmlns:a="http://schemas.openxmlformats.org/drawingml/2006/main">
          <a:pPr algn="ctr"/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161,7%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0.80691</cdr:x>
      <cdr:y>0.25224</cdr:y>
    </cdr:from>
    <cdr:to>
      <cdr:x>1</cdr:x>
      <cdr:y>0.3648</cdr:y>
    </cdr:to>
    <cdr:sp macro="" textlink="">
      <cdr:nvSpPr>
        <cdr:cNvPr id="3" name="TextBox 15"/>
        <cdr:cNvSpPr txBox="1"/>
      </cdr:nvSpPr>
      <cdr:spPr>
        <a:xfrm xmlns:a="http://schemas.openxmlformats.org/drawingml/2006/main">
          <a:off x="3772884" y="1172499"/>
          <a:ext cx="902811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251 101,6</a:t>
          </a:r>
        </a:p>
        <a:p xmlns:a="http://schemas.openxmlformats.org/drawingml/2006/main">
          <a:pPr algn="ctr"/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86,4%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0.40271</cdr:x>
      <cdr:y>0.20519</cdr:y>
    </cdr:from>
    <cdr:to>
      <cdr:x>0.59729</cdr:x>
      <cdr:y>0.30548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303253" y="1111849"/>
          <a:ext cx="1112808" cy="5434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96 539,7</a:t>
          </a:r>
        </a:p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(129 %)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0.72532</cdr:x>
      <cdr:y>0.32249</cdr:y>
    </cdr:from>
    <cdr:to>
      <cdr:x>0.91989</cdr:x>
      <cdr:y>0.42279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4148347" y="1747489"/>
          <a:ext cx="1112808" cy="54346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75 394,7</a:t>
          </a:r>
        </a:p>
        <a:p xmlns:a="http://schemas.openxmlformats.org/drawingml/2006/main">
          <a:pPr algn="ctr"/>
          <a:r>
            <a: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(78,1 %)</a:t>
          </a:r>
          <a:endParaRPr lang="ru-RU" sz="16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06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83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116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89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52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72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414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48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19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7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923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352CB-E285-42F2-8D78-3DA3A27E3ABD}" type="datetimeFigureOut">
              <a:rPr lang="ru-RU" smtClean="0"/>
              <a:t>06.10.2023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F006C-8CBC-4F8D-9F18-23410C473A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494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193" y="262928"/>
            <a:ext cx="1800418" cy="1893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55890" y="624949"/>
            <a:ext cx="528826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решению </a:t>
            </a:r>
            <a:endParaRPr lang="ru-RU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Совета народных депутатов</a:t>
            </a:r>
          </a:p>
          <a:p>
            <a:pPr lvl="0" algn="ctr"/>
            <a:r>
              <a:rPr lang="ru-RU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Калачеевского муниципального района Воронежской области </a:t>
            </a:r>
          </a:p>
          <a:p>
            <a:pPr lvl="0" algn="ctr"/>
            <a:r>
              <a:rPr lang="ru-RU" sz="1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«Утверждение годового отчета об исполнении бюджета Калачеевского муниципального района за 2022 год»</a:t>
            </a:r>
            <a:endParaRPr lang="ru-RU" sz="1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32149" y="2481560"/>
            <a:ext cx="717536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</a:p>
          <a:p>
            <a:pPr algn="ctr"/>
            <a:r>
              <a:rPr lang="ru-RU" sz="96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граждан</a:t>
            </a:r>
            <a:endParaRPr lang="ru-RU" sz="96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338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91705" y="0"/>
            <a:ext cx="11240219" cy="50614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 Расходы на реализацию национальных проектов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215550030"/>
              </p:ext>
            </p:extLst>
          </p:nvPr>
        </p:nvGraphicFramePr>
        <p:xfrm>
          <a:off x="491705" y="719666"/>
          <a:ext cx="4542209" cy="5841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55111" y="3772337"/>
            <a:ext cx="12153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928,2 тыс.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73172588"/>
              </p:ext>
            </p:extLst>
          </p:nvPr>
        </p:nvGraphicFramePr>
        <p:xfrm>
          <a:off x="5872899" y="694614"/>
          <a:ext cx="5948313" cy="5866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36091" y="406472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9 209,2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322351" y="5033913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930,9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rot="18605418">
            <a:off x="6983867" y="2752040"/>
            <a:ext cx="1598685" cy="738358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верх стрелка 15"/>
          <p:cNvSpPr/>
          <p:nvPr/>
        </p:nvSpPr>
        <p:spPr>
          <a:xfrm rot="3900880">
            <a:off x="9376721" y="3330572"/>
            <a:ext cx="2657769" cy="969530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-785345" y="227194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6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872899" y="1485215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7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4077496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83079" y="69011"/>
            <a:ext cx="11240219" cy="50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3.2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трансферы бюджетам муниципальных образований Калачеевского муниципального района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804931" y="880009"/>
            <a:ext cx="10596513" cy="1060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2022 году бюджетам городского и сельских поселений предоставлены межбюджетные трансферы из муниципального бюджета в сумме 251 101,6 тысяч рублей или 87,5% от уточненного плана на год (таблица 5).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межбюджетных трансферов из муниципального бюджета городского и сельских поселений в 2020 – 2022 году представлена на рисунке 8.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198564"/>
              </p:ext>
            </p:extLst>
          </p:nvPr>
        </p:nvGraphicFramePr>
        <p:xfrm>
          <a:off x="483079" y="2849649"/>
          <a:ext cx="6389063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89">
                  <a:extLst>
                    <a:ext uri="{9D8B030D-6E8A-4147-A177-3AD203B41FA5}">
                      <a16:colId xmlns:a16="http://schemas.microsoft.com/office/drawing/2014/main" val="384009993"/>
                    </a:ext>
                  </a:extLst>
                </a:gridCol>
                <a:gridCol w="1386682">
                  <a:extLst>
                    <a:ext uri="{9D8B030D-6E8A-4147-A177-3AD203B41FA5}">
                      <a16:colId xmlns:a16="http://schemas.microsoft.com/office/drawing/2014/main" val="2515041280"/>
                    </a:ext>
                  </a:extLst>
                </a:gridCol>
                <a:gridCol w="1225812">
                  <a:extLst>
                    <a:ext uri="{9D8B030D-6E8A-4147-A177-3AD203B41FA5}">
                      <a16:colId xmlns:a16="http://schemas.microsoft.com/office/drawing/2014/main" val="1832745921"/>
                    </a:ext>
                  </a:extLst>
                </a:gridCol>
                <a:gridCol w="1211080">
                  <a:extLst>
                    <a:ext uri="{9D8B030D-6E8A-4147-A177-3AD203B41FA5}">
                      <a16:colId xmlns:a16="http://schemas.microsoft.com/office/drawing/2014/main" val="431901276"/>
                    </a:ext>
                  </a:extLst>
                </a:gridCol>
              </a:tblGrid>
              <a:tr h="485125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840368"/>
                  </a:ext>
                </a:extLst>
              </a:tr>
              <a:tr h="271471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286768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251101,6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87,5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8061265"/>
                  </a:ext>
                </a:extLst>
              </a:tr>
              <a:tr h="26832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6408594"/>
                  </a:ext>
                </a:extLst>
              </a:tr>
              <a:tr h="4851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Выравнивание бюджетной обеспеченности поселений за счет субвенций  из областного бюджета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9705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9705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694672"/>
                  </a:ext>
                </a:extLst>
              </a:tr>
              <a:tr h="4851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Выравнивание бюджетной обеспеченности поселений за счет субвенций из муниципального бюджета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8051,5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8051,5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1290582"/>
                  </a:ext>
                </a:extLst>
              </a:tr>
              <a:tr h="485125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Прочие межбюджетные трансферы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269011,5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233345,1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498388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7478" y="2095596"/>
            <a:ext cx="5880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трансферы из муниципального бюджета поселениям 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в 2022 году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7341" y="2387984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5</a:t>
            </a:r>
          </a:p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870060266"/>
              </p:ext>
            </p:extLst>
          </p:nvPr>
        </p:nvGraphicFramePr>
        <p:xfrm>
          <a:off x="7315200" y="1940944"/>
          <a:ext cx="4675695" cy="464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Выгнутая вверх стрелка 13"/>
          <p:cNvSpPr/>
          <p:nvPr/>
        </p:nvSpPr>
        <p:spPr>
          <a:xfrm rot="18799523">
            <a:off x="8518865" y="3413494"/>
            <a:ext cx="1216152" cy="446339"/>
          </a:xfrm>
          <a:prstGeom prst="curved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верх стрелка 14"/>
          <p:cNvSpPr/>
          <p:nvPr/>
        </p:nvSpPr>
        <p:spPr>
          <a:xfrm rot="1795792">
            <a:off x="10241619" y="3109151"/>
            <a:ext cx="1141453" cy="378747"/>
          </a:xfrm>
          <a:prstGeom prst="curved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91685" y="378064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179 809,1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72,2 %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27341" y="269493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8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522788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91705" y="0"/>
            <a:ext cx="11240219" cy="50614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3.3 Муниципальный дорожный фонд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1705" y="842573"/>
            <a:ext cx="521898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Дорожный фонд определен бюджетным законодательством как 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пользования, а также капитального ремонта и ремонта дворовых территорий многоквартирных домов, проездов к дворовым территориям многоквартирных домов населенных пунктов.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дорожным фондам относятся Федеральный дорожный фонд, дорожные фонды субъектов Российской Федерации и муниципальные дорожные фонды.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состоянию на 1 января 2023 года бюджетные ассигнования Муниципального дорожного фонда по уточненной росписи составили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75 646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 Исполнение расходов в рамках Муниципального дорожного фонда в 2022 году составило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75 394,7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или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99,67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уточненной росписи. Структура и динамика расходов муниципального дорожного фонда в 2020-2022 годах представлена на рисунке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причиной сложившегося уровня исполнения расходов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по Муниципальному дорожному фонду обусловлен нарушением подрядными организациями сроков выполнения работ по условиям муниципальных контрактов.</a:t>
            </a: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176895899"/>
              </p:ext>
            </p:extLst>
          </p:nvPr>
        </p:nvGraphicFramePr>
        <p:xfrm>
          <a:off x="5909094" y="978459"/>
          <a:ext cx="5719314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426679" y="2467155"/>
            <a:ext cx="1112808" cy="5434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74 835,2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(70 %)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22830" y="516794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9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641710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833586"/>
            <a:ext cx="10515600" cy="13402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1 января 2023 года объем муниципального долга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Калачеевского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района составил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15 672,9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снизившись за год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6 500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объема муниципального долга за 2020–2022 годы представлено в таблице 6.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году объем расходов на обслуживание муниципального внутреннего долга составил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21,6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или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100%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уточненной росписи.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5262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ahnschrift Light Condensed" panose="020B0502040204020203" pitchFamily="34" charset="0"/>
              </a:rPr>
              <a:t>4</a:t>
            </a:r>
            <a:r>
              <a:rPr lang="ru-RU" sz="4400" dirty="0" smtClean="0">
                <a:latin typeface="Bahnschrift Light Condensed" panose="020B0502040204020203" pitchFamily="34" charset="0"/>
              </a:rPr>
              <a:t>. Муниципальный долг</a:t>
            </a:r>
            <a:endParaRPr lang="ru-RU" sz="4400" dirty="0">
              <a:latin typeface="Bahnschrift Light Condensed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2296566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долг Калачеевского муниципального района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742680"/>
              </p:ext>
            </p:extLst>
          </p:nvPr>
        </p:nvGraphicFramePr>
        <p:xfrm>
          <a:off x="838198" y="3329278"/>
          <a:ext cx="5183039" cy="1702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5411">
                  <a:extLst>
                    <a:ext uri="{9D8B030D-6E8A-4147-A177-3AD203B41FA5}">
                      <a16:colId xmlns:a16="http://schemas.microsoft.com/office/drawing/2014/main" val="2182080573"/>
                    </a:ext>
                  </a:extLst>
                </a:gridCol>
                <a:gridCol w="822949">
                  <a:extLst>
                    <a:ext uri="{9D8B030D-6E8A-4147-A177-3AD203B41FA5}">
                      <a16:colId xmlns:a16="http://schemas.microsoft.com/office/drawing/2014/main" val="1622693744"/>
                    </a:ext>
                  </a:extLst>
                </a:gridCol>
                <a:gridCol w="983412">
                  <a:extLst>
                    <a:ext uri="{9D8B030D-6E8A-4147-A177-3AD203B41FA5}">
                      <a16:colId xmlns:a16="http://schemas.microsoft.com/office/drawing/2014/main" val="4258632458"/>
                    </a:ext>
                  </a:extLst>
                </a:gridCol>
                <a:gridCol w="871267">
                  <a:extLst>
                    <a:ext uri="{9D8B030D-6E8A-4147-A177-3AD203B41FA5}">
                      <a16:colId xmlns:a16="http://schemas.microsoft.com/office/drawing/2014/main" val="2602791411"/>
                    </a:ext>
                  </a:extLst>
                </a:gridCol>
              </a:tblGrid>
              <a:tr h="280801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</a:t>
                      </a:r>
                      <a:r>
                        <a:rPr lang="ru-RU" sz="14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тыс. рублей</a:t>
                      </a:r>
                      <a:endParaRPr lang="ru-RU" sz="14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512010"/>
                  </a:ext>
                </a:extLst>
              </a:tr>
              <a:tr h="280801"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161959"/>
                  </a:ext>
                </a:extLst>
              </a:tr>
              <a:tr h="28080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долг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28 180,1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22 172,9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15 672,9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611607"/>
                  </a:ext>
                </a:extLst>
              </a:tr>
              <a:tr h="78851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Отношение муниципального долга к налоговым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неналоговым доходам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7,5 %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4,76 %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4,23 %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472142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25254" y="2796714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6</a:t>
            </a:r>
          </a:p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026721387"/>
              </p:ext>
            </p:extLst>
          </p:nvPr>
        </p:nvGraphicFramePr>
        <p:xfrm>
          <a:off x="6513922" y="3258379"/>
          <a:ext cx="5458120" cy="325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876042" y="273019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10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186243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815588" y="247650"/>
            <a:ext cx="8728641" cy="2592288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lIns="0" rIns="0" bIns="0" anchor="b">
            <a:noAutofit/>
          </a:bodyPr>
          <a:lstStyle/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Контактная информация для граждан: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Segoe UI"/>
                <a:cs typeface="Times New Roman" pitchFamily="18" charset="0"/>
              </a:rPr>
              <a:t> </a:t>
            </a: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Местонахождение   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1" spc="10" dirty="0">
                <a:solidFill>
                  <a:schemeClr val="tx1"/>
                </a:solidFill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  </a:t>
            </a: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Финансового отдела администрации Калачеевского муниципального района Воронежской области:  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300" b="1" spc="10" dirty="0">
                <a:solidFill>
                  <a:schemeClr val="tx1"/>
                </a:solidFill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  </a:t>
            </a: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397600, Воронежская область, город Калач, пл.Ленина, 8</a:t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Контактные телефоны: (47363) 21-0-32</a:t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Факс (47363) 22-4-43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График работы: понедельник - пятница с 8-00 до 17-00</a:t>
            </a:r>
          </a:p>
          <a:p>
            <a:pPr marL="88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/>
            </a:r>
            <a:b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</a:br>
            <a:r>
              <a:rPr kumimoji="0" lang="ru-RU" sz="1300" b="1" i="0" u="none" strike="noStrike" kern="1200" cap="none" spc="1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 Адрес электронной почты:     </a:t>
            </a:r>
            <a:r>
              <a:rPr lang="en-US" sz="1300" b="1" spc="10" dirty="0">
                <a:solidFill>
                  <a:schemeClr val="tx1"/>
                </a:solidFill>
                <a:latin typeface="Times New Roman" pitchFamily="18" charset="0"/>
                <a:ea typeface="Microsoft Himalaya" pitchFamily="2" charset="0"/>
                <a:cs typeface="Times New Roman" pitchFamily="18" charset="0"/>
              </a:rPr>
              <a:t>otdfin.kalach@govvrn.ru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012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39350"/>
            <a:ext cx="12192000" cy="1672595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Bahnschrift Light Condensed" panose="020B0502040204020203" pitchFamily="34" charset="0"/>
              </a:rPr>
              <a:t>1. Основные показатели исполнения муниципального бюджета </a:t>
            </a:r>
            <a:endParaRPr lang="ru-RU" sz="4400" dirty="0">
              <a:latin typeface="Bahnschrift Light Condensed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2128" y="832960"/>
            <a:ext cx="10846279" cy="254859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муниципального бюджета за 2022 год осуществлялось в соответствии с решением Совета народных депутатов от 21.12.2021 №158: «О муниципальном бюджете на 2022 год и плановый период 2023 и 2024 годов», решением совета народных депутатов от 29.11.2019 г. № 65 «Об утверждении Положения о бюджетном процессе в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Калачеевском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муниципальном районе» и нормативными правовыми актами, принятыми в их исполнение.</a:t>
            </a:r>
          </a:p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основных показателей муниципального бюджета за 2022 год составило:</a:t>
            </a:r>
          </a:p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 доходам – 1403090,6 тыс. рублей (98,4% к плану на год);</a:t>
            </a:r>
          </a:p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 расходам – 1445894,6 тыс. рублей (96,6% к плану на год).</a:t>
            </a:r>
          </a:p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 муниципального бюджета за 2022 год составил 42804,0 тыс. рублей.</a:t>
            </a:r>
          </a:p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исполнения муниципального бюджета в 2022 году представлены в таблице 1.</a:t>
            </a:r>
          </a:p>
          <a:p>
            <a:pPr algn="l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основных показателей исполнения муниципального бюджета за последние 3 года представлена в рисунке 1.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365927"/>
              </p:ext>
            </p:extLst>
          </p:nvPr>
        </p:nvGraphicFramePr>
        <p:xfrm>
          <a:off x="782128" y="3804536"/>
          <a:ext cx="4940062" cy="284297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779917">
                  <a:extLst>
                    <a:ext uri="{9D8B030D-6E8A-4147-A177-3AD203B41FA5}">
                      <a16:colId xmlns:a16="http://schemas.microsoft.com/office/drawing/2014/main" val="3775379530"/>
                    </a:ext>
                  </a:extLst>
                </a:gridCol>
                <a:gridCol w="1150190">
                  <a:extLst>
                    <a:ext uri="{9D8B030D-6E8A-4147-A177-3AD203B41FA5}">
                      <a16:colId xmlns:a16="http://schemas.microsoft.com/office/drawing/2014/main" val="111058856"/>
                    </a:ext>
                  </a:extLst>
                </a:gridCol>
                <a:gridCol w="1201946">
                  <a:extLst>
                    <a:ext uri="{9D8B030D-6E8A-4147-A177-3AD203B41FA5}">
                      <a16:colId xmlns:a16="http://schemas.microsoft.com/office/drawing/2014/main" val="2854112278"/>
                    </a:ext>
                  </a:extLst>
                </a:gridCol>
                <a:gridCol w="808009">
                  <a:extLst>
                    <a:ext uri="{9D8B030D-6E8A-4147-A177-3AD203B41FA5}">
                      <a16:colId xmlns:a16="http://schemas.microsoft.com/office/drawing/2014/main" val="82159225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</a:t>
                      </a:r>
                      <a:r>
                        <a:rPr lang="ru-RU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 на 2022 год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2022</a:t>
                      </a:r>
                      <a:r>
                        <a:rPr lang="ru-RU" sz="12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ru-RU" sz="12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</a:t>
                      </a:r>
                      <a:r>
                        <a:rPr lang="ru-RU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-нения</a:t>
                      </a:r>
                      <a:endParaRPr lang="ru-RU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1662224"/>
                  </a:ext>
                </a:extLst>
              </a:tr>
              <a:tr h="282659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 всего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1 425 536,6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1 403 090,6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98,4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283889"/>
                  </a:ext>
                </a:extLst>
              </a:tr>
              <a:tr h="248249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981016"/>
                  </a:ext>
                </a:extLst>
              </a:tr>
              <a:tr h="364035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</a:t>
                      </a:r>
                      <a:r>
                        <a:rPr lang="ru-RU" sz="120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неналоговые доходы</a:t>
                      </a:r>
                      <a:endParaRPr lang="ru-RU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278 269,0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292 208,0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2274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12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101 939,0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115 796,6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103,7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3102"/>
                  </a:ext>
                </a:extLst>
              </a:tr>
              <a:tr h="260518">
                <a:tc>
                  <a:txBody>
                    <a:bodyPr/>
                    <a:lstStyle/>
                    <a:p>
                      <a:pPr algn="l"/>
                      <a:r>
                        <a:rPr lang="ru-RU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  <a:endParaRPr lang="ru-RU" sz="12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1 496 935,6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1 445 894,6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96,6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430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(-),</a:t>
                      </a:r>
                      <a:r>
                        <a:rPr lang="ru-RU" sz="1200" b="1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Профицит (+)</a:t>
                      </a:r>
                      <a:endParaRPr lang="ru-RU" sz="12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-71 399,0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-42 804,0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03985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46023" y="3342871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</a:t>
            </a:r>
          </a:p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711492582"/>
              </p:ext>
            </p:extLst>
          </p:nvPr>
        </p:nvGraphicFramePr>
        <p:xfrm>
          <a:off x="6360104" y="3704734"/>
          <a:ext cx="5656492" cy="2987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683977" y="338155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128" y="3281316"/>
            <a:ext cx="4418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исполнений муниципального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в 2022 году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55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747324"/>
            <a:ext cx="10515600" cy="5811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Фактическое поступление доходов за 2022 год составило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403090,6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что на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22446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меньше плана на год, в том числе поступления налоговых и неналоговых доходов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408004,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с превышением плана на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7796,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безвозмездные поступления –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995086,3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рублей, что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50242,3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ниже плановых назначений. Основные показатели доходов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за 2022 год представлены в таблице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1999" cy="69874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ahnschrift Light Condensed" panose="020B0502040204020203" pitchFamily="34" charset="0"/>
              </a:rPr>
              <a:t>2</a:t>
            </a:r>
            <a:r>
              <a:rPr lang="ru-RU" sz="4400" dirty="0" smtClean="0">
                <a:latin typeface="Bahnschrift Light Condensed" panose="020B0502040204020203" pitchFamily="34" charset="0"/>
              </a:rPr>
              <a:t>. Доходы муниципального бюджета</a:t>
            </a:r>
            <a:endParaRPr lang="ru-RU" sz="4400" dirty="0">
              <a:latin typeface="Bahnschrift Light Condensed" panose="020B0502040204020203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692130"/>
              </p:ext>
            </p:extLst>
          </p:nvPr>
        </p:nvGraphicFramePr>
        <p:xfrm>
          <a:off x="838199" y="1657478"/>
          <a:ext cx="10902351" cy="5131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8182">
                  <a:extLst>
                    <a:ext uri="{9D8B030D-6E8A-4147-A177-3AD203B41FA5}">
                      <a16:colId xmlns:a16="http://schemas.microsoft.com/office/drawing/2014/main" val="3409230545"/>
                    </a:ext>
                  </a:extLst>
                </a:gridCol>
                <a:gridCol w="1101615">
                  <a:extLst>
                    <a:ext uri="{9D8B030D-6E8A-4147-A177-3AD203B41FA5}">
                      <a16:colId xmlns:a16="http://schemas.microsoft.com/office/drawing/2014/main" val="2669794900"/>
                    </a:ext>
                  </a:extLst>
                </a:gridCol>
                <a:gridCol w="1809796">
                  <a:extLst>
                    <a:ext uri="{9D8B030D-6E8A-4147-A177-3AD203B41FA5}">
                      <a16:colId xmlns:a16="http://schemas.microsoft.com/office/drawing/2014/main" val="2187776843"/>
                    </a:ext>
                  </a:extLst>
                </a:gridCol>
                <a:gridCol w="1232758">
                  <a:extLst>
                    <a:ext uri="{9D8B030D-6E8A-4147-A177-3AD203B41FA5}">
                      <a16:colId xmlns:a16="http://schemas.microsoft.com/office/drawing/2014/main" val="825022857"/>
                    </a:ext>
                  </a:extLst>
                </a:gridCol>
              </a:tblGrid>
              <a:tr h="269276">
                <a:tc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2022 год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поступление на 2022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плана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1840540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105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1 425 536,6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1403090,6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-22446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5465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3298994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доходы: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380 208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408 004,3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27 796,3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501520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 на доходы физических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210 600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222 347,5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11 747,5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1697156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Акцизы на нефтепродукты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21 375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21 413,2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490640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Налоги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совокупный доход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41 245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42 845,9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1 600,9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604581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Государственная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пошлина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5 049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5 601,5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552,5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83657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использования имущества, находящегося в государственной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муниципальной собственности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42 225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43 646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1 421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193103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Платежи при пользовании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природными ресурсами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1 895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1 895,9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918456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оказания платных услуг и компенсации затрат государства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32 227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33 539,3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1 312,3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171870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продажи материальных и нематериальных активов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24 017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34 973,6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10 956,6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6278593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Штрафы, санкции, возмещение ущерба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909,2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370262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неналоговые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832,2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66573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1 045 328,6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995 086,3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-50 242,3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419077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Безвозмездные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от других бюджетов бюджетной системы РФ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1 041 143,5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990 201,2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-50 942,3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50115156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безвозмездные поступления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4 185,1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4 185,1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38951069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Возврат остатков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субсидий, субвенций и иных межбюджетных трансфертов, имеющих целевое назначение прошлых лет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2197919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864145" y="1195813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</a:t>
            </a:r>
          </a:p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6746" y="1282330"/>
            <a:ext cx="5145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показатели муниципального бюджета по доходам за 2022 год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608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0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Фактическое исполнение доходов муниципального бюджета в 2020-2022 годах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288823"/>
              </p:ext>
            </p:extLst>
          </p:nvPr>
        </p:nvGraphicFramePr>
        <p:xfrm>
          <a:off x="838200" y="967808"/>
          <a:ext cx="10902351" cy="4272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58182">
                  <a:extLst>
                    <a:ext uri="{9D8B030D-6E8A-4147-A177-3AD203B41FA5}">
                      <a16:colId xmlns:a16="http://schemas.microsoft.com/office/drawing/2014/main" val="3409230545"/>
                    </a:ext>
                  </a:extLst>
                </a:gridCol>
                <a:gridCol w="1101615">
                  <a:extLst>
                    <a:ext uri="{9D8B030D-6E8A-4147-A177-3AD203B41FA5}">
                      <a16:colId xmlns:a16="http://schemas.microsoft.com/office/drawing/2014/main" val="2669794900"/>
                    </a:ext>
                  </a:extLst>
                </a:gridCol>
                <a:gridCol w="1809796">
                  <a:extLst>
                    <a:ext uri="{9D8B030D-6E8A-4147-A177-3AD203B41FA5}">
                      <a16:colId xmlns:a16="http://schemas.microsoft.com/office/drawing/2014/main" val="2187776843"/>
                    </a:ext>
                  </a:extLst>
                </a:gridCol>
                <a:gridCol w="1232758">
                  <a:extLst>
                    <a:ext uri="{9D8B030D-6E8A-4147-A177-3AD203B41FA5}">
                      <a16:colId xmlns:a16="http://schemas.microsoft.com/office/drawing/2014/main" val="825022857"/>
                    </a:ext>
                  </a:extLst>
                </a:gridCol>
              </a:tblGrid>
              <a:tr h="214454">
                <a:tc rowSpan="2">
                  <a:txBody>
                    <a:bodyPr/>
                    <a:lstStyle/>
                    <a:p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Фактическое поступление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1840540"/>
                  </a:ext>
                </a:extLst>
              </a:tr>
              <a:tr h="2057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2020 год</a:t>
                      </a:r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2021</a:t>
                      </a:r>
                      <a:r>
                        <a:rPr lang="ru-RU" sz="1050" b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2022 год</a:t>
                      </a:r>
                      <a:endParaRPr lang="ru-RU" sz="105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751211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ДОХОДЫ,</a:t>
                      </a:r>
                      <a:r>
                        <a:rPr lang="ru-RU" sz="105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1 118 147,7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1 309</a:t>
                      </a:r>
                      <a:r>
                        <a:rPr lang="ru-RU" sz="105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489,2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1 403 090,6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5465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3298994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и неналоговые доходы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375 745,8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459 585,3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408 004,3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501520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 на доходы физических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187 006,2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205 726,1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222 347,5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41697156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Акцизы на нефтепродукты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14 922,3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17 253,1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21 413,2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5490640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Налоги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совокупный доход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49 881,9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66 793,3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42 845,9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6604581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Государственная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пошлина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4 418,4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5 194,7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5 601,5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3483657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использования имущества, находящегося в государственной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муниципальной собственности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42 805,8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44 372,1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43 646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3193103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Платежи при пользовании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природными ресурсами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575,3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2 023,1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1 895,9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29184563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 от оказания платных услуг и компенсации затрат государства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12 236,7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19 051,7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33 539,3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1718705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Доходы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продажи материальных и нематериальных активов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61 942,9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97 127,5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34 973,6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6278593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Штрафы, санкции, возмещение ущерба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1 211,8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1 228,3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909,2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33702628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Прочие неналоговые</a:t>
                      </a:r>
                      <a:r>
                        <a:rPr lang="ru-RU" sz="105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доходы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744,5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815,4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832,2</a:t>
                      </a:r>
                      <a:endParaRPr lang="ru-RU" sz="10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46657342"/>
                  </a:ext>
                </a:extLst>
              </a:tr>
              <a:tr h="269276">
                <a:tc>
                  <a:txBody>
                    <a:bodyPr/>
                    <a:lstStyle/>
                    <a:p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742 401,9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849</a:t>
                      </a:r>
                      <a:r>
                        <a:rPr lang="ru-RU" sz="105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903,9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995 086,3</a:t>
                      </a:r>
                      <a:endParaRPr lang="ru-RU" sz="105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419077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61244" y="506143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952777797"/>
              </p:ext>
            </p:extLst>
          </p:nvPr>
        </p:nvGraphicFramePr>
        <p:xfrm>
          <a:off x="7032396" y="5240592"/>
          <a:ext cx="5081048" cy="1710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29258" y="5503652"/>
            <a:ext cx="5510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налоговых и неналоговых доходов 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безвозмездных поступлений в общем объёме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муниципального бюджета за 2020-2022 годы, в %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02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91705" y="0"/>
            <a:ext cx="11240219" cy="5061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 муниципального бюджета за 2022 год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003985" y="603849"/>
            <a:ext cx="5727939" cy="59349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Налоговых и неналоговых доходов 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в 2022 году поступило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408 004,3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107,3 процентов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плану на год и в сравнении с 2021 годом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51 580,5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суммы поступили по следующим видам доходов: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доходы физических лиц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222 347,5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105,6 процента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годовому плану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налог на совокупный доход –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845,9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103,9 процентов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годовому плану;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использования имущества, находящегося в муниципальной собственности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43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646 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103,4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процента к годовому плану;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акцизы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нефтепродукты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21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413,2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процентов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годовому плану;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 и компенсации затрат государства –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539,3 тыс. рублей или 104 процента к годовому плану;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продажи материальных и нематериальных активов – 34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973,6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145,6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процента к годовому плану.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удельный вес в составе общего объема налоговых и неналоговых доходов занимают НДФЛ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54,6%, налог на совокупный доход (включая единый сельхозналог 1,98%) – 10.5%, доходы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использования имущества, находящегося в государственной и муниципальной собственности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10,7%,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оказания платных услуг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8,2%, акцизы на нефтепродукты 5.2%, доход от продажи материальных ценностей и нематериальных активов – 8.6%.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525327654"/>
              </p:ext>
            </p:extLst>
          </p:nvPr>
        </p:nvGraphicFramePr>
        <p:xfrm>
          <a:off x="327804" y="603848"/>
          <a:ext cx="5426015" cy="5934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-466657" y="603848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274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502324408"/>
              </p:ext>
            </p:extLst>
          </p:nvPr>
        </p:nvGraphicFramePr>
        <p:xfrm>
          <a:off x="358475" y="456957"/>
          <a:ext cx="5196936" cy="6300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782739472"/>
              </p:ext>
            </p:extLst>
          </p:nvPr>
        </p:nvGraphicFramePr>
        <p:xfrm>
          <a:off x="5400137" y="383236"/>
          <a:ext cx="6530196" cy="6300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-540589" y="69013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34333" y="7868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4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545552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78312"/>
            <a:ext cx="10515600" cy="762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Расходная часть муниципального бюджета исполнена в сумме 1 445 894,6 тыс. рублей, что составляет 96,6 процентов к годовому плану и 116,9 процентов к уровню 2021 года. Уровень исполнения расходов муниципального бюджета за 2022 год (96,6%) превысил на 20,3% аналогичный показатель за 2021 года (116,9%). Динамика указанного показателя за последние 3 года представлена на рисунке 5.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865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Bahnschrift Light Condensed" panose="020B0502040204020203" pitchFamily="34" charset="0"/>
              </a:rPr>
              <a:t>3</a:t>
            </a:r>
            <a:r>
              <a:rPr lang="ru-RU" sz="4400" dirty="0" smtClean="0">
                <a:latin typeface="Bahnschrift Light Condensed" panose="020B0502040204020203" pitchFamily="34" charset="0"/>
              </a:rPr>
              <a:t>. Расходы муниципального бюджета</a:t>
            </a:r>
            <a:endParaRPr lang="ru-RU" sz="4400" dirty="0">
              <a:latin typeface="Bahnschrift Light Condensed" panose="020B0502040204020203" pitchFamily="34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441823874"/>
              </p:ext>
            </p:extLst>
          </p:nvPr>
        </p:nvGraphicFramePr>
        <p:xfrm>
          <a:off x="957344" y="1732842"/>
          <a:ext cx="5547150" cy="3018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Выгнутая вверх стрелка 8"/>
          <p:cNvSpPr/>
          <p:nvPr/>
        </p:nvSpPr>
        <p:spPr>
          <a:xfrm rot="21239692">
            <a:off x="4144203" y="1797713"/>
            <a:ext cx="1197205" cy="401301"/>
          </a:xfrm>
          <a:prstGeom prst="curved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rot="20462097">
            <a:off x="2759017" y="2182012"/>
            <a:ext cx="1197205" cy="401301"/>
          </a:xfrm>
          <a:prstGeom prst="curved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738292">
            <a:off x="2823640" y="1894935"/>
            <a:ext cx="886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+205 909,8</a:t>
            </a:r>
          </a:p>
        </p:txBody>
      </p:sp>
      <p:sp>
        <p:nvSpPr>
          <p:cNvPr id="12" name="TextBox 11"/>
          <p:cNvSpPr txBox="1"/>
          <p:nvPr/>
        </p:nvSpPr>
        <p:spPr>
          <a:xfrm rot="20813092">
            <a:off x="4147481" y="1537607"/>
            <a:ext cx="886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+209 959,7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08494" y="1384246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5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39403" y="1759311"/>
            <a:ext cx="44143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высокий уровень исполнения расходов в 2022 году приходится на IV квартал, как и в предыдущие годы, что связано с расходами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в декабре на выплату заработной платы, оплаты работ и услуг, перечисление межбюджетных трансфертов бюджетам поселений, расходы по которым осуществляются либо в порядке установленным законодательством Российской Федерации, либо в соответствии с графиком платежей по муниципальным контрактам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38200" y="4751109"/>
            <a:ext cx="111663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Основную долю составляют расходы на финансирование социально-культурной сферы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1 085 505,9 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 процентов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расходов, из них расходы на образование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845 687 тыс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58,5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процентов, культуру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73 467,2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5,1 процента,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физическую культуру и спорт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133 187,1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9,2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процента всех расходов, социальную политику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33 764,6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2,2 процента.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общегосударственные вопросы, национальную оборону, национальную безопасность и правоохранительную деятельность направлено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07 699,2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процентов, на национальную экономику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145 112,8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процентов, на жилищно-коммунальное хозяйство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33 634,2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2,3 процента, на охрану окружающей среды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033,6 тыс. рублей, или 0,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процентов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межбюджетные трансферты бюджетам муниципальных образований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67 886,9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 или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4,7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всех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расходов, на обслуживание государственного (муниципального) долга –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 рублей, или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0,01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процента.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087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092471"/>
              </p:ext>
            </p:extLst>
          </p:nvPr>
        </p:nvGraphicFramePr>
        <p:xfrm>
          <a:off x="360939" y="941700"/>
          <a:ext cx="5162430" cy="2242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879">
                  <a:extLst>
                    <a:ext uri="{9D8B030D-6E8A-4147-A177-3AD203B41FA5}">
                      <a16:colId xmlns:a16="http://schemas.microsoft.com/office/drawing/2014/main" val="2173166745"/>
                    </a:ext>
                  </a:extLst>
                </a:gridCol>
                <a:gridCol w="1354347">
                  <a:extLst>
                    <a:ext uri="{9D8B030D-6E8A-4147-A177-3AD203B41FA5}">
                      <a16:colId xmlns:a16="http://schemas.microsoft.com/office/drawing/2014/main" val="3618796372"/>
                    </a:ext>
                  </a:extLst>
                </a:gridCol>
                <a:gridCol w="1242204">
                  <a:extLst>
                    <a:ext uri="{9D8B030D-6E8A-4147-A177-3AD203B41FA5}">
                      <a16:colId xmlns:a16="http://schemas.microsoft.com/office/drawing/2014/main" val="3394151480"/>
                    </a:ext>
                  </a:extLst>
                </a:gridCol>
              </a:tblGrid>
              <a:tr h="50978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раздела расходов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2022 году, тыс.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во всего расходов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бюджета, %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368618"/>
                  </a:ext>
                </a:extLst>
              </a:tr>
              <a:tr h="28502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845 687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58,5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633039"/>
                  </a:ext>
                </a:extLst>
              </a:tr>
              <a:tr h="33390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 кинематография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73 467,2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039936"/>
                  </a:ext>
                </a:extLst>
              </a:tr>
              <a:tr h="353683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164,6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2793775"/>
                  </a:ext>
                </a:extLst>
              </a:tr>
              <a:tr h="30192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133 187,1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052656"/>
                  </a:ext>
                </a:extLst>
              </a:tr>
            </a:tbl>
          </a:graphicData>
        </a:graphic>
      </p:graphicFrame>
      <p:sp>
        <p:nvSpPr>
          <p:cNvPr id="5" name="Правая фигурная скобка 4"/>
          <p:cNvSpPr/>
          <p:nvPr/>
        </p:nvSpPr>
        <p:spPr>
          <a:xfrm>
            <a:off x="5523369" y="1889807"/>
            <a:ext cx="288000" cy="1293963"/>
          </a:xfrm>
          <a:prstGeom prst="rightBrace">
            <a:avLst>
              <a:gd name="adj1" fmla="val 8333"/>
              <a:gd name="adj2" fmla="val 48667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5910402" y="2272837"/>
            <a:ext cx="1432874" cy="5279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910402" y="2103560"/>
            <a:ext cx="1159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1 085 505,9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Выноска со стрелкой вверх 7"/>
          <p:cNvSpPr/>
          <p:nvPr/>
        </p:nvSpPr>
        <p:spPr>
          <a:xfrm>
            <a:off x="360939" y="3421929"/>
            <a:ext cx="5162429" cy="1659117"/>
          </a:xfrm>
          <a:prstGeom prst="upArrowCallout">
            <a:avLst/>
          </a:prstGeom>
          <a:ln w="25400">
            <a:solidFill>
              <a:schemeClr val="lt1">
                <a:alpha val="6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социальной направленности бюджета по итогам 2022 года составила 75%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971967419"/>
              </p:ext>
            </p:extLst>
          </p:nvPr>
        </p:nvGraphicFramePr>
        <p:xfrm>
          <a:off x="5910402" y="202675"/>
          <a:ext cx="6344239" cy="6438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009725" y="1877408"/>
            <a:ext cx="1408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1 445 894,6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-379115" y="545621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61725" y="4066000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249863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838199" y="310666"/>
            <a:ext cx="10596513" cy="762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Совета народных депутатов Калачеевского муниципального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бюджете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Калачевского муниципального района 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годов» бюджетные ассигнования предусмотрены на реализацию 7 муниципальных программ (таблица 4).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599242"/>
              </p:ext>
            </p:extLst>
          </p:nvPr>
        </p:nvGraphicFramePr>
        <p:xfrm>
          <a:off x="838200" y="1671774"/>
          <a:ext cx="10888744" cy="46095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72546">
                  <a:extLst>
                    <a:ext uri="{9D8B030D-6E8A-4147-A177-3AD203B41FA5}">
                      <a16:colId xmlns:a16="http://schemas.microsoft.com/office/drawing/2014/main" val="3859236220"/>
                    </a:ext>
                  </a:extLst>
                </a:gridCol>
                <a:gridCol w="1112363">
                  <a:extLst>
                    <a:ext uri="{9D8B030D-6E8A-4147-A177-3AD203B41FA5}">
                      <a16:colId xmlns:a16="http://schemas.microsoft.com/office/drawing/2014/main" val="3113631854"/>
                    </a:ext>
                  </a:extLst>
                </a:gridCol>
                <a:gridCol w="1253765">
                  <a:extLst>
                    <a:ext uri="{9D8B030D-6E8A-4147-A177-3AD203B41FA5}">
                      <a16:colId xmlns:a16="http://schemas.microsoft.com/office/drawing/2014/main" val="3841124249"/>
                    </a:ext>
                  </a:extLst>
                </a:gridCol>
                <a:gridCol w="1150070">
                  <a:extLst>
                    <a:ext uri="{9D8B030D-6E8A-4147-A177-3AD203B41FA5}">
                      <a16:colId xmlns:a16="http://schemas.microsoft.com/office/drawing/2014/main" val="12760798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муниципальной программы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Уточенная роспись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0669918"/>
                  </a:ext>
                </a:extLst>
              </a:tr>
              <a:tr h="279889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«Развитие  образования в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Калачеевском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2020-2026 годы»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825 862,2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824 368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929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«Обеспечение  доступным  и комфортным жильем, транспортными и коммунальными услугами населения, содействие энергосбережению на территории   Калачеевского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мунципального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района на 2020-2026 годы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21 942,5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19 374,1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88,3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847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«Развитие культуры и туризма в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Калачеевском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2020 - 2026 годы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101 532,6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101 176,1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052407"/>
                  </a:ext>
                </a:extLst>
              </a:tr>
              <a:tr h="5353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«Развитие физической культуры и спорта в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Калачеевском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муниципальном районе на 2020-2026 годы»</a:t>
                      </a:r>
                      <a:endParaRPr lang="ru-RU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144 419,4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133 187,2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92,2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455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«Экономическое развитие и повышение инвестиционного потенциала территории Калачеевского муниципального района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16 848,1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16 832,9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49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«Муниципальное управление»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367 096,1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331 721,6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90,4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755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«Обеспечение общественного порядка и противодействие преступности на 2020-2026 годы»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14 101,8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14 101,8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325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Непрограммная часть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5 132,9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5 132,9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9450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1 496 935,6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1 445 894,6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96,6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794264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47093" y="1187703"/>
            <a:ext cx="10330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расходов муниципального бюджета в разрезе государственных программ в 2022 году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39995" y="1187703"/>
            <a:ext cx="9793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68510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1952</TotalTime>
  <Words>2236</Words>
  <Application>Microsoft Office PowerPoint</Application>
  <PresentationFormat>Широкоэкранный</PresentationFormat>
  <Paragraphs>371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Bahnschrift Light Condensed</vt:lpstr>
      <vt:lpstr>Calibri</vt:lpstr>
      <vt:lpstr>Calibri Light</vt:lpstr>
      <vt:lpstr>Microsoft Himalaya</vt:lpstr>
      <vt:lpstr>Segoe UI</vt:lpstr>
      <vt:lpstr>Times New Roman</vt:lpstr>
      <vt:lpstr>Wingdings</vt:lpstr>
      <vt:lpstr>Тема Office</vt:lpstr>
      <vt:lpstr>Презентация PowerPoint</vt:lpstr>
      <vt:lpstr>1. Основные показатели исполнения муниципального бюджета </vt:lpstr>
      <vt:lpstr>2. Доходы муниципального бюджета</vt:lpstr>
      <vt:lpstr>Фактическое исполнение доходов муниципального бюджета в 2020-2022 годах</vt:lpstr>
      <vt:lpstr>Структура налоговых и неналоговых доходов муниципального бюджета за 2022 год</vt:lpstr>
      <vt:lpstr>Презентация PowerPoint</vt:lpstr>
      <vt:lpstr>3. Расходы муниципального бюджета</vt:lpstr>
      <vt:lpstr>Презентация PowerPoint</vt:lpstr>
      <vt:lpstr>Презентация PowerPoint</vt:lpstr>
      <vt:lpstr>3.1 Расходы на реализацию национальных проектов</vt:lpstr>
      <vt:lpstr>3.2 Межбюджетные трансферы бюджетам муниципальных образований Калачеевского муниципального района</vt:lpstr>
      <vt:lpstr>3.3 Муниципальный дорожный фонд</vt:lpstr>
      <vt:lpstr>4. Муниципальный долг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Основные показатели исполнения</dc:title>
  <dc:creator>Костюков Евгений Сергеевич</dc:creator>
  <cp:lastModifiedBy>Костюков Евгений Сергеевич</cp:lastModifiedBy>
  <cp:revision>96</cp:revision>
  <dcterms:created xsi:type="dcterms:W3CDTF">2023-09-20T08:40:28Z</dcterms:created>
  <dcterms:modified xsi:type="dcterms:W3CDTF">2023-10-06T13:41:59Z</dcterms:modified>
</cp:coreProperties>
</file>